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p:regular r:id="rId61"/>
      <p:bold r:id="rId62"/>
      <p:italic r:id="rId63"/>
      <p:boldItalic r:id="rId64"/>
    </p:embeddedFont>
    <p:embeddedFont>
      <p:font typeface="Nunito"/>
      <p:regular r:id="rId65"/>
      <p:bold r:id="rId66"/>
      <p:italic r:id="rId67"/>
      <p:boldItalic r:id="rId68"/>
    </p:embeddedFont>
    <p:embeddedFont>
      <p:font typeface="Montserrat"/>
      <p:regular r:id="rId69"/>
      <p:bold r:id="rId70"/>
      <p:italic r:id="rId71"/>
      <p:boldItalic r:id="rId72"/>
    </p:embeddedFont>
    <p:embeddedFont>
      <p:font typeface="Google Sans Medium"/>
      <p:regular r:id="rId73"/>
      <p:bold r:id="rId74"/>
      <p:italic r:id="rId75"/>
      <p:boldItalic r:id="rId76"/>
    </p:embeddedFont>
    <p:embeddedFont>
      <p:font typeface="Lexend Deca"/>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3C751E-37DE-4592-994B-0103A3BF0025}">
  <a:tblStyle styleId="{9F3C751E-37DE-4592-994B-0103A3BF00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Medium-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GoogleSansMedium-italic.fntdata"/><Relationship Id="rId30" Type="http://schemas.openxmlformats.org/officeDocument/2006/relationships/slide" Target="slides/slide25.xml"/><Relationship Id="rId74" Type="http://schemas.openxmlformats.org/officeDocument/2006/relationships/font" Target="fonts/GoogleSansMedium-bold.fntdata"/><Relationship Id="rId33" Type="http://schemas.openxmlformats.org/officeDocument/2006/relationships/slide" Target="slides/slide28.xml"/><Relationship Id="rId77" Type="http://schemas.openxmlformats.org/officeDocument/2006/relationships/font" Target="fonts/LexendDeca-regular.fntdata"/><Relationship Id="rId32" Type="http://schemas.openxmlformats.org/officeDocument/2006/relationships/slide" Target="slides/slide27.xml"/><Relationship Id="rId76" Type="http://schemas.openxmlformats.org/officeDocument/2006/relationships/font" Target="fonts/GoogleSansMedium-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LexendDeca-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Nunito-bold.fntdata"/><Relationship Id="rId21" Type="http://schemas.openxmlformats.org/officeDocument/2006/relationships/slide" Target="slides/slide16.xml"/><Relationship Id="rId65" Type="http://schemas.openxmlformats.org/officeDocument/2006/relationships/font" Target="fonts/Nunito-regular.fntdata"/><Relationship Id="rId24" Type="http://schemas.openxmlformats.org/officeDocument/2006/relationships/slide" Target="slides/slide19.xml"/><Relationship Id="rId68" Type="http://schemas.openxmlformats.org/officeDocument/2006/relationships/font" Target="fonts/Nunito-boldItalic.fntdata"/><Relationship Id="rId23" Type="http://schemas.openxmlformats.org/officeDocument/2006/relationships/slide" Target="slides/slide18.xml"/><Relationship Id="rId67" Type="http://schemas.openxmlformats.org/officeDocument/2006/relationships/font" Target="fonts/Nuni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15/10/job-comparison-data-scientist-data-engineer-statisticia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nowflake.com/guides/etl-pipelin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d113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d113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c0815af54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c0815af54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https://www.analyticsvidhya.com/blog/2015/10/job-comparison-data-scientist-data-engineer-statistician/</a:t>
            </a:r>
            <a:br>
              <a:rPr lang="en"/>
            </a:br>
            <a:endParaRPr/>
          </a:p>
          <a:p>
            <a:pPr indent="0" lvl="0" marL="0" rtl="0" algn="l">
              <a:spcBef>
                <a:spcPts val="0"/>
              </a:spcBef>
              <a:spcAft>
                <a:spcPts val="0"/>
              </a:spcAft>
              <a:buNone/>
            </a:pPr>
            <a:r>
              <a:rPr lang="en"/>
              <a:t>PREGUNTAR 2 Caracteristicas</a:t>
            </a:r>
            <a:br>
              <a:rPr lang="en"/>
            </a:br>
            <a:br>
              <a:rPr lang="en"/>
            </a:br>
            <a:r>
              <a:rPr lang="en"/>
              <a:t>Mantenimiento / monitoreo calidad de datos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Uno se encarga de Data otro del Flujo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Eng, para grandes cantidades de datos</a:t>
            </a:r>
            <a:endParaRPr/>
          </a:p>
          <a:p>
            <a:pPr indent="0" lvl="0" marL="0" rtl="0" algn="l">
              <a:spcBef>
                <a:spcPts val="0"/>
              </a:spcBef>
              <a:spcAft>
                <a:spcPts val="0"/>
              </a:spcAft>
              <a:buNone/>
            </a:pPr>
            <a:r>
              <a:rPr lang="en"/>
              <a:t>ML Modelos -&gt;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Analyst Responder preguntas de las demás areas / Dashboard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c0815af5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c0815af5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c0815af5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c0815af54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Importante hablar sobre las actividades de: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Engineer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Analyst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Scientist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Architect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Machine Learning Engineer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c0815af5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c0815af5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c0815af54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c0815af54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Hablar mucho del substantive expertise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c0815af54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c0815af54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Importante hablar sobre las actividades de:</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Engineer</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Analyst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Scientist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Data Architect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 Machine Learning Engineer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c0815af54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c0815af54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c0815af54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c0815af54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c0815af54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c0815af54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8c574218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8c574218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c0815af5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c0815af5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c0815af5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c0815af5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800"/>
              </a:spcBef>
              <a:spcAft>
                <a:spcPts val="0"/>
              </a:spcAft>
              <a:buNone/>
            </a:pPr>
            <a:r>
              <a:rPr b="1" lang="en" sz="1700" u="sng">
                <a:solidFill>
                  <a:schemeClr val="hlink"/>
                </a:solidFill>
                <a:hlinkClick r:id="rId2"/>
              </a:rPr>
              <a:t>BENEFITS OF ETL PIPELINES</a:t>
            </a:r>
            <a:endParaRPr>
              <a:solidFill>
                <a:schemeClr val="dk1"/>
              </a:solidFill>
            </a:endParaRPr>
          </a:p>
          <a:p>
            <a:pPr indent="0" lvl="0" marL="0" rtl="0" algn="l">
              <a:lnSpc>
                <a:spcPct val="175000"/>
              </a:lnSpc>
              <a:spcBef>
                <a:spcPts val="400"/>
              </a:spcBef>
              <a:spcAft>
                <a:spcPts val="0"/>
              </a:spcAft>
              <a:buClr>
                <a:schemeClr val="dk1"/>
              </a:buClr>
              <a:buSzPts val="1100"/>
              <a:buFont typeface="Arial"/>
              <a:buNone/>
            </a:pPr>
            <a:r>
              <a:rPr lang="en">
                <a:solidFill>
                  <a:schemeClr val="dk1"/>
                </a:solidFill>
              </a:rPr>
              <a:t>The purpose of an ETL pipeline is to prepare data for analytics and business intelligence. To provide valuable insights, source data from various systems (CRMs, social media platforms, Web reporting, etc.) needs to be moved and consolidated and altered to fit with the parameters and functions of the destination database. An ETL pipeline is helpful for:</a:t>
            </a:r>
            <a:endParaRPr>
              <a:solidFill>
                <a:schemeClr val="dk1"/>
              </a:solidFill>
            </a:endParaRPr>
          </a:p>
          <a:p>
            <a:pPr indent="-304800" lvl="0" marL="457200" rtl="0" algn="l">
              <a:lnSpc>
                <a:spcPct val="175000"/>
              </a:lnSpc>
              <a:spcBef>
                <a:spcPts val="1800"/>
              </a:spcBef>
              <a:spcAft>
                <a:spcPts val="0"/>
              </a:spcAft>
              <a:buClr>
                <a:schemeClr val="dk1"/>
              </a:buClr>
              <a:buSzPts val="1200"/>
              <a:buChar char="●"/>
            </a:pPr>
            <a:r>
              <a:rPr b="1" lang="en" sz="1200">
                <a:solidFill>
                  <a:schemeClr val="dk1"/>
                </a:solidFill>
              </a:rPr>
              <a:t>Centralizing and standardizing data</a:t>
            </a:r>
            <a:r>
              <a:rPr lang="en" sz="1200">
                <a:solidFill>
                  <a:schemeClr val="dk1"/>
                </a:solidFill>
              </a:rPr>
              <a:t>, making it readily available to analysts and decision-makers </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Freeing up developers</a:t>
            </a:r>
            <a:r>
              <a:rPr lang="en" sz="1200">
                <a:solidFill>
                  <a:schemeClr val="dk1"/>
                </a:solidFill>
              </a:rPr>
              <a:t> from technical implementation tasks for data movement and maintenance, allowing them to focus on more purposeful work.</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Data migration </a:t>
            </a:r>
            <a:r>
              <a:rPr lang="en" sz="1200">
                <a:solidFill>
                  <a:schemeClr val="dk1"/>
                </a:solidFill>
              </a:rPr>
              <a:t>from legacy systems to a data warehouse</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b="1" lang="en" sz="1200">
                <a:solidFill>
                  <a:schemeClr val="dk1"/>
                </a:solidFill>
              </a:rPr>
              <a:t>Deeper analytics </a:t>
            </a:r>
            <a:r>
              <a:rPr lang="en" sz="1200">
                <a:solidFill>
                  <a:schemeClr val="dk1"/>
                </a:solidFill>
              </a:rPr>
              <a:t>after exhausting the insights provided by basic transformation</a:t>
            </a:r>
            <a:endParaRPr sz="1200">
              <a:solidFill>
                <a:schemeClr val="dk1"/>
              </a:solidFill>
            </a:endParaRPr>
          </a:p>
          <a:p>
            <a:pPr indent="0" lvl="0" marL="0" rtl="0" algn="l">
              <a:lnSpc>
                <a:spcPct val="90000"/>
              </a:lnSpc>
              <a:spcBef>
                <a:spcPts val="1800"/>
              </a:spcBef>
              <a:spcAft>
                <a:spcPts val="0"/>
              </a:spcAft>
              <a:buClr>
                <a:schemeClr val="dk1"/>
              </a:buClr>
              <a:buSzPts val="1100"/>
              <a:buFont typeface="Arial"/>
              <a:buNone/>
            </a:pPr>
            <a:r>
              <a:rPr b="1" lang="en" sz="1700">
                <a:solidFill>
                  <a:schemeClr val="dk1"/>
                </a:solidFill>
              </a:rPr>
              <a:t>CHARACTERISTICS OF AN ETL PIPELINE </a:t>
            </a:r>
            <a:endParaRPr b="1" sz="1700">
              <a:solidFill>
                <a:schemeClr val="dk1"/>
              </a:solidFill>
            </a:endParaRPr>
          </a:p>
          <a:p>
            <a:pPr indent="0" lvl="0" marL="0" rtl="0" algn="l">
              <a:lnSpc>
                <a:spcPct val="175000"/>
              </a:lnSpc>
              <a:spcBef>
                <a:spcPts val="400"/>
              </a:spcBef>
              <a:spcAft>
                <a:spcPts val="0"/>
              </a:spcAft>
              <a:buClr>
                <a:schemeClr val="dk1"/>
              </a:buClr>
              <a:buSzPts val="1100"/>
              <a:buFont typeface="Arial"/>
              <a:buNone/>
            </a:pPr>
            <a:r>
              <a:rPr lang="en">
                <a:solidFill>
                  <a:schemeClr val="dk1"/>
                </a:solidFill>
              </a:rPr>
              <a:t>The enterprise shift to cloud-built software services combined with improved ETL pipelines offers organizations the potential to simplify their data processing. Companies that currently rely on batch processing can now implement continuous processing methodologies without disrupting their current processes. Instead of costly rip-and-replace, the implementation can be incremental and evolutionary, starting with certain types of data or areas of the business. </a:t>
            </a:r>
            <a:endParaRPr>
              <a:solidFill>
                <a:schemeClr val="dk1"/>
              </a:solidFill>
            </a:endParaRPr>
          </a:p>
          <a:p>
            <a:pPr indent="0" lvl="0" marL="0" rtl="0" algn="l">
              <a:lnSpc>
                <a:spcPct val="175000"/>
              </a:lnSpc>
              <a:spcBef>
                <a:spcPts val="1800"/>
              </a:spcBef>
              <a:spcAft>
                <a:spcPts val="0"/>
              </a:spcAft>
              <a:buClr>
                <a:schemeClr val="dk1"/>
              </a:buClr>
              <a:buSzPts val="1100"/>
              <a:buFont typeface="Arial"/>
              <a:buNone/>
            </a:pPr>
            <a:r>
              <a:rPr lang="en">
                <a:solidFill>
                  <a:schemeClr val="dk1"/>
                </a:solidFill>
              </a:rPr>
              <a:t>Ultimately, ETL pipelines enable businesses to gain competitive advantage by empowering decision-makers. To do this effectively, ETL pipelines should:</a:t>
            </a:r>
            <a:endParaRPr>
              <a:solidFill>
                <a:schemeClr val="dk1"/>
              </a:solidFill>
            </a:endParaRPr>
          </a:p>
          <a:p>
            <a:pPr indent="-304800" lvl="0" marL="457200" rtl="0" algn="l">
              <a:lnSpc>
                <a:spcPct val="175000"/>
              </a:lnSpc>
              <a:spcBef>
                <a:spcPts val="1800"/>
              </a:spcBef>
              <a:spcAft>
                <a:spcPts val="0"/>
              </a:spcAft>
              <a:buClr>
                <a:schemeClr val="dk1"/>
              </a:buClr>
              <a:buSzPts val="1200"/>
              <a:buChar char="●"/>
            </a:pPr>
            <a:r>
              <a:rPr lang="en" sz="1200">
                <a:solidFill>
                  <a:schemeClr val="dk1"/>
                </a:solidFill>
              </a:rPr>
              <a:t>Provide continuous data processing</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Be elastic and agile</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Use isolated, independent processing resources</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Increase data access</a:t>
            </a:r>
            <a:endParaRPr sz="1200">
              <a:solidFill>
                <a:schemeClr val="dk1"/>
              </a:solidFill>
            </a:endParaRPr>
          </a:p>
          <a:p>
            <a:pPr indent="-304800" lvl="0" marL="457200" rtl="0" algn="l">
              <a:lnSpc>
                <a:spcPct val="175000"/>
              </a:lnSpc>
              <a:spcBef>
                <a:spcPts val="0"/>
              </a:spcBef>
              <a:spcAft>
                <a:spcPts val="0"/>
              </a:spcAft>
              <a:buClr>
                <a:schemeClr val="dk1"/>
              </a:buClr>
              <a:buSzPts val="1200"/>
              <a:buChar char="●"/>
            </a:pPr>
            <a:r>
              <a:rPr lang="en" sz="1200">
                <a:solidFill>
                  <a:schemeClr val="dk1"/>
                </a:solidFill>
              </a:rPr>
              <a:t>Be easy to set up and maintain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c0815af54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c0815af54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8c574218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8c574218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bd11316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bd113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8c574218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8c574218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8c574218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8c574218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8c574218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8c574218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8c574218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8c574218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8c574218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8c574218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8c5742186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8c5742186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c5742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8c5742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8c5742186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8c5742186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8c5742186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8c574218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8c574218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8c574218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8c574218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8c574218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8c574218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8c574218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8c5742186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8c5742186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8c57421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8c57421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8c574218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8c574218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8c5742186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8c5742186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8c5742186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18c5742186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8c5742186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18c5742186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8c574218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8c574218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8c5742186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8c5742186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8c5742186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8c574218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8c5742186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8c5742186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8c574218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8c574218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8c574218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8c574218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8c574218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8c574218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8c574218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8c574218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8c574218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8c574218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8c57421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8c57421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Cada row es un record</a:t>
            </a:r>
            <a:endParaRPr/>
          </a:p>
          <a:p>
            <a:pPr indent="0" lvl="0" marL="0" rtl="0" algn="l">
              <a:spcBef>
                <a:spcPts val="0"/>
              </a:spcBef>
              <a:spcAft>
                <a:spcPts val="0"/>
              </a:spcAft>
              <a:buNone/>
            </a:pPr>
            <a:r>
              <a:rPr lang="en"/>
              <a:t>Cada columna es un campo </a:t>
            </a:r>
            <a:endParaRPr/>
          </a:p>
          <a:p>
            <a:pPr indent="0" lvl="0" marL="0" rtl="0" algn="l">
              <a:spcBef>
                <a:spcPts val="0"/>
              </a:spcBef>
              <a:spcAft>
                <a:spcPts val="0"/>
              </a:spcAft>
              <a:buNone/>
            </a:pPr>
            <a:r>
              <a:rPr lang="en"/>
              <a:t>Unique key identifica un row</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c0815af5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c0815af5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8c57421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8c57421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8c574218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8c574218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8c574218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8c574218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8c76ee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8c76ee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b4355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b4355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bd11316f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bd11316f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c0815af5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c0815af5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https://towardsdatascience.com/data-wrangling-raw-to-clean-transformation-b30a27bf4b3b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c0815af5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c0815af5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8c5742186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8c5742186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8c57421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8c57421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1">
  <p:cSld name="ONE_COLUMN_TEXT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363500" y="396050"/>
            <a:ext cx="38523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11"/>
          <p:cNvSpPr txBox="1"/>
          <p:nvPr>
            <p:ph idx="1" type="body"/>
          </p:nvPr>
        </p:nvSpPr>
        <p:spPr>
          <a:xfrm>
            <a:off x="363500" y="1230050"/>
            <a:ext cx="38523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600"/>
              </a:spcBef>
              <a:spcAft>
                <a:spcPts val="0"/>
              </a:spcAft>
              <a:buClr>
                <a:srgbClr val="FFFFFF"/>
              </a:buClr>
              <a:buSzPts val="1200"/>
              <a:buChar char="○"/>
              <a:defRPr sz="1200">
                <a:solidFill>
                  <a:srgbClr val="FFFFFF"/>
                </a:solidFill>
              </a:defRPr>
            </a:lvl2pPr>
            <a:lvl3pPr indent="-304800" lvl="2" marL="1371600" rtl="0">
              <a:spcBef>
                <a:spcPts val="1600"/>
              </a:spcBef>
              <a:spcAft>
                <a:spcPts val="0"/>
              </a:spcAft>
              <a:buClr>
                <a:srgbClr val="FFFFFF"/>
              </a:buClr>
              <a:buSzPts val="1200"/>
              <a:buChar char="■"/>
              <a:defRPr sz="1200">
                <a:solidFill>
                  <a:srgbClr val="FFFFFF"/>
                </a:solidFill>
              </a:defRPr>
            </a:lvl3pPr>
            <a:lvl4pPr indent="-304800" lvl="3" marL="1828800" rtl="0">
              <a:spcBef>
                <a:spcPts val="1600"/>
              </a:spcBef>
              <a:spcAft>
                <a:spcPts val="0"/>
              </a:spcAft>
              <a:buClr>
                <a:srgbClr val="FFFFFF"/>
              </a:buClr>
              <a:buSzPts val="1200"/>
              <a:buChar char="●"/>
              <a:defRPr sz="1200">
                <a:solidFill>
                  <a:srgbClr val="FFFFFF"/>
                </a:solidFill>
              </a:defRPr>
            </a:lvl4pPr>
            <a:lvl5pPr indent="-304800" lvl="4" marL="2286000" rtl="0">
              <a:spcBef>
                <a:spcPts val="1600"/>
              </a:spcBef>
              <a:spcAft>
                <a:spcPts val="0"/>
              </a:spcAft>
              <a:buClr>
                <a:srgbClr val="FFFFFF"/>
              </a:buClr>
              <a:buSzPts val="1200"/>
              <a:buChar char="○"/>
              <a:defRPr sz="1200">
                <a:solidFill>
                  <a:srgbClr val="FFFFFF"/>
                </a:solidFill>
              </a:defRPr>
            </a:lvl5pPr>
            <a:lvl6pPr indent="-304800" lvl="5" marL="2743200" rtl="0">
              <a:spcBef>
                <a:spcPts val="1600"/>
              </a:spcBef>
              <a:spcAft>
                <a:spcPts val="0"/>
              </a:spcAft>
              <a:buClr>
                <a:srgbClr val="FFFFFF"/>
              </a:buClr>
              <a:buSzPts val="1200"/>
              <a:buChar char="■"/>
              <a:defRPr sz="1200">
                <a:solidFill>
                  <a:srgbClr val="FFFFFF"/>
                </a:solidFill>
              </a:defRPr>
            </a:lvl6pPr>
            <a:lvl7pPr indent="-304800" lvl="6" marL="3200400" rtl="0">
              <a:spcBef>
                <a:spcPts val="1600"/>
              </a:spcBef>
              <a:spcAft>
                <a:spcPts val="0"/>
              </a:spcAft>
              <a:buClr>
                <a:srgbClr val="FFFFFF"/>
              </a:buClr>
              <a:buSzPts val="1200"/>
              <a:buChar char="●"/>
              <a:defRPr sz="1200">
                <a:solidFill>
                  <a:srgbClr val="FFFFFF"/>
                </a:solidFill>
              </a:defRPr>
            </a:lvl7pPr>
            <a:lvl8pPr indent="-304800" lvl="7" marL="3657600" rtl="0">
              <a:spcBef>
                <a:spcPts val="1600"/>
              </a:spcBef>
              <a:spcAft>
                <a:spcPts val="0"/>
              </a:spcAft>
              <a:buClr>
                <a:srgbClr val="FFFFFF"/>
              </a:buClr>
              <a:buSzPts val="1200"/>
              <a:buChar char="○"/>
              <a:defRPr sz="1200">
                <a:solidFill>
                  <a:srgbClr val="FFFFFF"/>
                </a:solidFill>
              </a:defRPr>
            </a:lvl8pPr>
            <a:lvl9pPr indent="-304800" lvl="8" marL="4114800" rtl="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1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rgbClr val="8E7CC3"/>
              </a:buClr>
              <a:buSzPts val="4800"/>
              <a:buNone/>
              <a:defRPr sz="4800">
                <a:solidFill>
                  <a:srgbClr val="8E7CC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5" name="Google Shape;45;p12"/>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1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8E7CC3"/>
              </a:buClr>
              <a:buSzPts val="12000"/>
              <a:buNone/>
              <a:defRPr sz="12000">
                <a:solidFill>
                  <a:srgbClr val="8E7CC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51" name="Google Shape;51;p14"/>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pic>
        <p:nvPicPr>
          <p:cNvPr id="53" name="Google Shape;53;p15"/>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 name="Shape 54"/>
        <p:cNvGrpSpPr/>
        <p:nvPr/>
      </p:nvGrpSpPr>
      <p:grpSpPr>
        <a:xfrm>
          <a:off x="0" y="0"/>
          <a:ext cx="0" cy="0"/>
          <a:chOff x="0" y="0"/>
          <a:chExt cx="0" cy="0"/>
        </a:xfrm>
      </p:grpSpPr>
      <p:sp>
        <p:nvSpPr>
          <p:cNvPr id="55" name="Google Shape;55;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in logo">
  <p:cSld name="TITLE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60" name="Google Shape;60;p17"/>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spTree>
      <p:nvGrpSpPr>
        <p:cNvPr id="61" name="Shape 61"/>
        <p:cNvGrpSpPr/>
        <p:nvPr/>
      </p:nvGrpSpPr>
      <p:grpSpPr>
        <a:xfrm>
          <a:off x="0" y="0"/>
          <a:ext cx="0" cy="0"/>
          <a:chOff x="0" y="0"/>
          <a:chExt cx="0" cy="0"/>
        </a:xfrm>
      </p:grpSpPr>
      <p:sp>
        <p:nvSpPr>
          <p:cNvPr id="62" name="Google Shape;6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 name="Google Shape;6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4">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5">
    <p:spTree>
      <p:nvGrpSpPr>
        <p:cNvPr id="69" name="Shape 69"/>
        <p:cNvGrpSpPr/>
        <p:nvPr/>
      </p:nvGrpSpPr>
      <p:grpSpPr>
        <a:xfrm>
          <a:off x="0" y="0"/>
          <a:ext cx="0" cy="0"/>
          <a:chOff x="0" y="0"/>
          <a:chExt cx="0" cy="0"/>
        </a:xfrm>
      </p:grpSpPr>
      <p:sp>
        <p:nvSpPr>
          <p:cNvPr id="70" name="Google Shape;7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2" name="Google Shape;7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240100" y="821550"/>
            <a:ext cx="7786800" cy="6033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265500" y="1424850"/>
            <a:ext cx="54843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4" name="Google Shape;14;p3"/>
          <p:cNvSpPr txBox="1"/>
          <p:nvPr>
            <p:ph idx="2" type="body"/>
          </p:nvPr>
        </p:nvSpPr>
        <p:spPr>
          <a:xfrm>
            <a:off x="311700" y="2155325"/>
            <a:ext cx="3999900" cy="24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6">
    <p:spTree>
      <p:nvGrpSpPr>
        <p:cNvPr id="73" name="Shape 73"/>
        <p:cNvGrpSpPr/>
        <p:nvPr/>
      </p:nvGrpSpPr>
      <p:grpSpPr>
        <a:xfrm>
          <a:off x="0" y="0"/>
          <a:ext cx="0" cy="0"/>
          <a:chOff x="0" y="0"/>
          <a:chExt cx="0" cy="0"/>
        </a:xfrm>
      </p:grpSpPr>
      <p:sp>
        <p:nvSpPr>
          <p:cNvPr id="74" name="Google Shape;7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5" name="Google Shape;7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Line Cover">
  <p:cSld name="TITLE_7">
    <p:spTree>
      <p:nvGrpSpPr>
        <p:cNvPr id="77" name="Shape 77"/>
        <p:cNvGrpSpPr/>
        <p:nvPr/>
      </p:nvGrpSpPr>
      <p:grpSpPr>
        <a:xfrm>
          <a:off x="0" y="0"/>
          <a:ext cx="0" cy="0"/>
          <a:chOff x="0" y="0"/>
          <a:chExt cx="0" cy="0"/>
        </a:xfrm>
      </p:grpSpPr>
      <p:sp>
        <p:nvSpPr>
          <p:cNvPr id="78" name="Google Shape;78;p22"/>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79" name="Google Shape;79;p22"/>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80" name="Google Shape;80;p22"/>
          <p:cNvPicPr preferRelativeResize="0"/>
          <p:nvPr/>
        </p:nvPicPr>
        <p:blipFill>
          <a:blip r:embed="rId2">
            <a:alphaModFix/>
          </a:blip>
          <a:stretch>
            <a:fillRect/>
          </a:stretch>
        </p:blipFill>
        <p:spPr>
          <a:xfrm>
            <a:off x="85692" y="3905825"/>
            <a:ext cx="3543608" cy="1048235"/>
          </a:xfrm>
          <a:prstGeom prst="rect">
            <a:avLst/>
          </a:prstGeom>
          <a:noFill/>
          <a:ln>
            <a:noFill/>
          </a:ln>
        </p:spPr>
      </p:pic>
      <p:pic>
        <p:nvPicPr>
          <p:cNvPr id="81" name="Google Shape;81;p22"/>
          <p:cNvPicPr preferRelativeResize="0"/>
          <p:nvPr/>
        </p:nvPicPr>
        <p:blipFill>
          <a:blip r:embed="rId3">
            <a:alphaModFix/>
          </a:blip>
          <a:stretch>
            <a:fillRect/>
          </a:stretch>
        </p:blipFill>
        <p:spPr>
          <a:xfrm>
            <a:off x="5645999" y="3925016"/>
            <a:ext cx="3213826" cy="1018675"/>
          </a:xfrm>
          <a:prstGeom prst="rect">
            <a:avLst/>
          </a:prstGeom>
          <a:noFill/>
          <a:ln>
            <a:noFill/>
          </a:ln>
        </p:spPr>
      </p:pic>
      <p:pic>
        <p:nvPicPr>
          <p:cNvPr id="82" name="Google Shape;82;p22"/>
          <p:cNvPicPr preferRelativeResize="0"/>
          <p:nvPr/>
        </p:nvPicPr>
        <p:blipFill rotWithShape="1">
          <a:blip r:embed="rId4">
            <a:alphaModFix/>
          </a:blip>
          <a:srcRect b="0" l="20012" r="19491" t="65415"/>
          <a:stretch/>
        </p:blipFill>
        <p:spPr>
          <a:xfrm>
            <a:off x="3916025" y="181800"/>
            <a:ext cx="1311950" cy="369000"/>
          </a:xfrm>
          <a:prstGeom prst="rect">
            <a:avLst/>
          </a:prstGeom>
          <a:noFill/>
          <a:ln>
            <a:noFill/>
          </a:ln>
        </p:spPr>
      </p:pic>
      <p:cxnSp>
        <p:nvCxnSpPr>
          <p:cNvPr id="83" name="Google Shape;83;p22"/>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84" name="Shape 84"/>
        <p:cNvGrpSpPr/>
        <p:nvPr/>
      </p:nvGrpSpPr>
      <p:grpSpPr>
        <a:xfrm>
          <a:off x="0" y="0"/>
          <a:ext cx="0" cy="0"/>
          <a:chOff x="0" y="0"/>
          <a:chExt cx="0" cy="0"/>
        </a:xfrm>
      </p:grpSpPr>
      <p:sp>
        <p:nvSpPr>
          <p:cNvPr id="85" name="Google Shape;85;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9">
    <p:spTree>
      <p:nvGrpSpPr>
        <p:cNvPr id="88" name="Shape 88"/>
        <p:cNvGrpSpPr/>
        <p:nvPr/>
      </p:nvGrpSpPr>
      <p:grpSpPr>
        <a:xfrm>
          <a:off x="0" y="0"/>
          <a:ext cx="0" cy="0"/>
          <a:chOff x="0" y="0"/>
          <a:chExt cx="0" cy="0"/>
        </a:xfrm>
      </p:grpSpPr>
      <p:sp>
        <p:nvSpPr>
          <p:cNvPr id="89" name="Google Shape;8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10">
    <p:spTree>
      <p:nvGrpSpPr>
        <p:cNvPr id="92" name="Shape 92"/>
        <p:cNvGrpSpPr/>
        <p:nvPr/>
      </p:nvGrpSpPr>
      <p:grpSpPr>
        <a:xfrm>
          <a:off x="0" y="0"/>
          <a:ext cx="0" cy="0"/>
          <a:chOff x="0" y="0"/>
          <a:chExt cx="0" cy="0"/>
        </a:xfrm>
      </p:grpSpPr>
      <p:sp>
        <p:nvSpPr>
          <p:cNvPr id="93" name="Google Shape;93;p25"/>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5"/>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5"/>
          <p:cNvSpPr txBox="1"/>
          <p:nvPr>
            <p:ph type="ctrTitle"/>
          </p:nvPr>
        </p:nvSpPr>
        <p:spPr>
          <a:xfrm>
            <a:off x="390525" y="1819275"/>
            <a:ext cx="8222100" cy="933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7" name="Google Shape;97;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11">
    <p:spTree>
      <p:nvGrpSpPr>
        <p:cNvPr id="98" name="Shape 98"/>
        <p:cNvGrpSpPr/>
        <p:nvPr/>
      </p:nvGrpSpPr>
      <p:grpSpPr>
        <a:xfrm>
          <a:off x="0" y="0"/>
          <a:ext cx="0" cy="0"/>
          <a:chOff x="0" y="0"/>
          <a:chExt cx="0" cy="0"/>
        </a:xfrm>
      </p:grpSpPr>
      <p:sp>
        <p:nvSpPr>
          <p:cNvPr id="99" name="Google Shape;99;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_12">
    <p:spTree>
      <p:nvGrpSpPr>
        <p:cNvPr id="102" name="Shape 102"/>
        <p:cNvGrpSpPr/>
        <p:nvPr/>
      </p:nvGrpSpPr>
      <p:grpSpPr>
        <a:xfrm>
          <a:off x="0" y="0"/>
          <a:ext cx="0" cy="0"/>
          <a:chOff x="0" y="0"/>
          <a:chExt cx="0" cy="0"/>
        </a:xfrm>
      </p:grpSpPr>
      <p:sp>
        <p:nvSpPr>
          <p:cNvPr id="103" name="Google Shape;103;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4" name="Google Shape;104;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13">
    <p:spTree>
      <p:nvGrpSpPr>
        <p:cNvPr id="106" name="Shape 106"/>
        <p:cNvGrpSpPr/>
        <p:nvPr/>
      </p:nvGrpSpPr>
      <p:grpSpPr>
        <a:xfrm>
          <a:off x="0" y="0"/>
          <a:ext cx="0" cy="0"/>
          <a:chOff x="0" y="0"/>
          <a:chExt cx="0" cy="0"/>
        </a:xfrm>
      </p:grpSpPr>
      <p:sp>
        <p:nvSpPr>
          <p:cNvPr id="107" name="Google Shape;107;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8" name="Google Shape;108;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RECHA">
  <p:cSld name="TITLE_AND_BODY_5">
    <p:spTree>
      <p:nvGrpSpPr>
        <p:cNvPr id="110" name="Shape 110"/>
        <p:cNvGrpSpPr/>
        <p:nvPr/>
      </p:nvGrpSpPr>
      <p:grpSpPr>
        <a:xfrm>
          <a:off x="0" y="0"/>
          <a:ext cx="0" cy="0"/>
          <a:chOff x="0" y="0"/>
          <a:chExt cx="0" cy="0"/>
        </a:xfrm>
      </p:grpSpPr>
      <p:sp>
        <p:nvSpPr>
          <p:cNvPr id="111" name="Google Shape;111;p29"/>
          <p:cNvSpPr/>
          <p:nvPr/>
        </p:nvSpPr>
        <p:spPr>
          <a:xfrm>
            <a:off x="0" y="0"/>
            <a:ext cx="204000" cy="2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3" name="Google Shape;113;p29"/>
          <p:cNvSpPr txBox="1"/>
          <p:nvPr/>
        </p:nvSpPr>
        <p:spPr>
          <a:xfrm>
            <a:off x="272342" y="4860068"/>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sz="600">
                <a:solidFill>
                  <a:srgbClr val="999999"/>
                </a:solidFill>
                <a:latin typeface="Google Sans Medium"/>
                <a:ea typeface="Google Sans Medium"/>
                <a:cs typeface="Google Sans Medium"/>
                <a:sym typeface="Google Sans Medium"/>
              </a:rPr>
              <a:t>‹#›</a:t>
            </a:fld>
            <a:endParaRPr sz="600">
              <a:solidFill>
                <a:srgbClr val="999999"/>
              </a:solidFill>
              <a:latin typeface="Google Sans Medium"/>
              <a:ea typeface="Google Sans Medium"/>
              <a:cs typeface="Google Sans Medium"/>
              <a:sym typeface="Google Sans Medium"/>
            </a:endParaRPr>
          </a:p>
        </p:txBody>
      </p:sp>
      <p:sp>
        <p:nvSpPr>
          <p:cNvPr id="114" name="Google Shape;114;p29"/>
          <p:cNvSpPr txBox="1"/>
          <p:nvPr/>
        </p:nvSpPr>
        <p:spPr>
          <a:xfrm>
            <a:off x="4025050" y="4860075"/>
            <a:ext cx="1093800" cy="3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999999"/>
                </a:solidFill>
                <a:latin typeface="Google Sans Medium"/>
                <a:ea typeface="Google Sans Medium"/>
                <a:cs typeface="Google Sans Medium"/>
                <a:sym typeface="Google Sans Medium"/>
              </a:rPr>
              <a:t>Crece con Google</a:t>
            </a:r>
            <a:endParaRPr sz="600">
              <a:solidFill>
                <a:srgbClr val="999999"/>
              </a:solidFill>
              <a:latin typeface="Google Sans Medium"/>
              <a:ea typeface="Google Sans Medium"/>
              <a:cs typeface="Google Sans Medium"/>
              <a:sym typeface="Google Sans Medium"/>
            </a:endParaRPr>
          </a:p>
        </p:txBody>
      </p:sp>
      <p:pic>
        <p:nvPicPr>
          <p:cNvPr id="115" name="Google Shape;115;p29"/>
          <p:cNvPicPr preferRelativeResize="0"/>
          <p:nvPr/>
        </p:nvPicPr>
        <p:blipFill>
          <a:blip r:embed="rId2">
            <a:alphaModFix/>
          </a:blip>
          <a:stretch>
            <a:fillRect/>
          </a:stretch>
        </p:blipFill>
        <p:spPr>
          <a:xfrm>
            <a:off x="5645999" y="3925016"/>
            <a:ext cx="3213826" cy="1018675"/>
          </a:xfrm>
          <a:prstGeom prst="rect">
            <a:avLst/>
          </a:prstGeom>
          <a:noFill/>
          <a:ln>
            <a:noFill/>
          </a:ln>
        </p:spPr>
      </p:pic>
      <p:pic>
        <p:nvPicPr>
          <p:cNvPr id="116" name="Google Shape;116;p29"/>
          <p:cNvPicPr preferRelativeResize="0"/>
          <p:nvPr/>
        </p:nvPicPr>
        <p:blipFill rotWithShape="1">
          <a:blip r:embed="rId3">
            <a:alphaModFix/>
          </a:blip>
          <a:srcRect b="0" l="20012" r="19491" t="65415"/>
          <a:stretch/>
        </p:blipFill>
        <p:spPr>
          <a:xfrm>
            <a:off x="7369125" y="181800"/>
            <a:ext cx="1311950" cy="369000"/>
          </a:xfrm>
          <a:prstGeom prst="rect">
            <a:avLst/>
          </a:prstGeom>
          <a:noFill/>
          <a:ln>
            <a:noFill/>
          </a:ln>
        </p:spPr>
      </p:pic>
      <p:cxnSp>
        <p:nvCxnSpPr>
          <p:cNvPr id="117" name="Google Shape;117;p29"/>
          <p:cNvCxnSpPr/>
          <p:nvPr/>
        </p:nvCxnSpPr>
        <p:spPr>
          <a:xfrm>
            <a:off x="3653650" y="4858975"/>
            <a:ext cx="19377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14">
    <p:spTree>
      <p:nvGrpSpPr>
        <p:cNvPr id="118" name="Shape 118"/>
        <p:cNvGrpSpPr/>
        <p:nvPr/>
      </p:nvGrpSpPr>
      <p:grpSpPr>
        <a:xfrm>
          <a:off x="0" y="0"/>
          <a:ext cx="0" cy="0"/>
          <a:chOff x="0" y="0"/>
          <a:chExt cx="0" cy="0"/>
        </a:xfrm>
      </p:grpSpPr>
      <p:sp>
        <p:nvSpPr>
          <p:cNvPr id="119" name="Google Shape;119;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0" name="Google Shape;120;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dades"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4293025" y="1547775"/>
            <a:ext cx="3468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4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7" name="Google Shape;17;p4"/>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18" name="Google Shape;18;p4"/>
          <p:cNvSpPr txBox="1"/>
          <p:nvPr>
            <p:ph idx="1" type="subTitle"/>
          </p:nvPr>
        </p:nvSpPr>
        <p:spPr>
          <a:xfrm>
            <a:off x="4293025" y="2921425"/>
            <a:ext cx="2663100" cy="3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3">
    <p:spTree>
      <p:nvGrpSpPr>
        <p:cNvPr id="122" name="Shape 122"/>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15">
    <p:spTree>
      <p:nvGrpSpPr>
        <p:cNvPr id="123" name="Shape 123"/>
        <p:cNvGrpSpPr/>
        <p:nvPr/>
      </p:nvGrpSpPr>
      <p:grpSpPr>
        <a:xfrm>
          <a:off x="0" y="0"/>
          <a:ext cx="0" cy="0"/>
          <a:chOff x="0" y="0"/>
          <a:chExt cx="0" cy="0"/>
        </a:xfrm>
      </p:grpSpPr>
      <p:sp>
        <p:nvSpPr>
          <p:cNvPr id="124" name="Google Shape;124;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 name="Google Shape;125;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 name="Google Shape;126;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tivo">
  <p:cSld name="TITLE_AND_BODY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5"/>
          <p:cNvSpPr txBox="1"/>
          <p:nvPr>
            <p:ph type="title"/>
          </p:nvPr>
        </p:nvSpPr>
        <p:spPr>
          <a:xfrm>
            <a:off x="1899450" y="459373"/>
            <a:ext cx="5345100" cy="72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1" name="Google Shape;21;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2" name="Google Shape;22;p5"/>
          <p:cNvSpPr txBox="1"/>
          <p:nvPr>
            <p:ph idx="1" type="subTitle"/>
          </p:nvPr>
        </p:nvSpPr>
        <p:spPr>
          <a:xfrm>
            <a:off x="1228325" y="1868825"/>
            <a:ext cx="6676800" cy="167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Montserrat"/>
              <a:buNone/>
              <a:defRPr i="1" sz="1100">
                <a:solidFill>
                  <a:srgbClr val="FFFFFF"/>
                </a:solidFill>
                <a:latin typeface="Montserrat"/>
                <a:ea typeface="Montserrat"/>
                <a:cs typeface="Montserrat"/>
                <a:sym typeface="Montserrat"/>
              </a:defRPr>
            </a:lvl1pPr>
            <a:lvl2pPr lvl="1" rtl="0"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rtl="0"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rtl="0"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rtl="0"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rtl="0"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rtl="0"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rtl="0"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rtl="0"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8E7CC3"/>
              </a:buClr>
              <a:buSzPts val="2400"/>
              <a:buNone/>
              <a:defRPr>
                <a:solidFill>
                  <a:srgbClr val="8E7CC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pic>
        <p:nvPicPr>
          <p:cNvPr id="27" name="Google Shape;27;p6"/>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a columnas">
  <p:cSld name="TITLE_AND_TWO_COLUMNS_1">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 name="Google Shape;30;p7"/>
          <p:cNvSpPr txBox="1"/>
          <p:nvPr>
            <p:ph idx="1" type="body"/>
          </p:nvPr>
        </p:nvSpPr>
        <p:spPr>
          <a:xfrm>
            <a:off x="311700" y="1152475"/>
            <a:ext cx="84813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31" name="Google Shape;31;p7"/>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4" name="Google Shape;34;p8"/>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a">
  <p:cSld name="TITLE_ONLY_1">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y una columna">
  <p:cSld name="ONE_COLUMN_TEX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976575" y="396050"/>
            <a:ext cx="38523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10"/>
          <p:cNvSpPr txBox="1"/>
          <p:nvPr>
            <p:ph idx="1" type="body"/>
          </p:nvPr>
        </p:nvSpPr>
        <p:spPr>
          <a:xfrm>
            <a:off x="4976575" y="1230050"/>
            <a:ext cx="38523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FFFFFF"/>
              </a:buClr>
              <a:buSzPts val="1200"/>
              <a:buChar char="●"/>
              <a:defRPr sz="1200">
                <a:solidFill>
                  <a:srgbClr val="FFFFFF"/>
                </a:solidFill>
              </a:defRPr>
            </a:lvl1pPr>
            <a:lvl2pPr indent="-304800" lvl="1" marL="914400">
              <a:spcBef>
                <a:spcPts val="1600"/>
              </a:spcBef>
              <a:spcAft>
                <a:spcPts val="0"/>
              </a:spcAft>
              <a:buClr>
                <a:srgbClr val="FFFFFF"/>
              </a:buClr>
              <a:buSzPts val="1200"/>
              <a:buChar char="○"/>
              <a:defRPr sz="1200">
                <a:solidFill>
                  <a:srgbClr val="FFFFFF"/>
                </a:solidFill>
              </a:defRPr>
            </a:lvl2pPr>
            <a:lvl3pPr indent="-304800" lvl="2" marL="1371600">
              <a:spcBef>
                <a:spcPts val="1600"/>
              </a:spcBef>
              <a:spcAft>
                <a:spcPts val="0"/>
              </a:spcAft>
              <a:buClr>
                <a:srgbClr val="FFFFFF"/>
              </a:buClr>
              <a:buSzPts val="1200"/>
              <a:buChar char="■"/>
              <a:defRPr sz="1200">
                <a:solidFill>
                  <a:srgbClr val="FFFFFF"/>
                </a:solidFill>
              </a:defRPr>
            </a:lvl3pPr>
            <a:lvl4pPr indent="-304800" lvl="3" marL="1828800">
              <a:spcBef>
                <a:spcPts val="1600"/>
              </a:spcBef>
              <a:spcAft>
                <a:spcPts val="0"/>
              </a:spcAft>
              <a:buClr>
                <a:srgbClr val="FFFFFF"/>
              </a:buClr>
              <a:buSzPts val="1200"/>
              <a:buChar char="●"/>
              <a:defRPr sz="1200">
                <a:solidFill>
                  <a:srgbClr val="FFFFFF"/>
                </a:solidFill>
              </a:defRPr>
            </a:lvl4pPr>
            <a:lvl5pPr indent="-304800" lvl="4" marL="2286000">
              <a:spcBef>
                <a:spcPts val="1600"/>
              </a:spcBef>
              <a:spcAft>
                <a:spcPts val="0"/>
              </a:spcAft>
              <a:buClr>
                <a:srgbClr val="FFFFFF"/>
              </a:buClr>
              <a:buSzPts val="1200"/>
              <a:buChar char="○"/>
              <a:defRPr sz="1200">
                <a:solidFill>
                  <a:srgbClr val="FFFFFF"/>
                </a:solidFill>
              </a:defRPr>
            </a:lvl5pPr>
            <a:lvl6pPr indent="-304800" lvl="5" marL="2743200">
              <a:spcBef>
                <a:spcPts val="1600"/>
              </a:spcBef>
              <a:spcAft>
                <a:spcPts val="0"/>
              </a:spcAft>
              <a:buClr>
                <a:srgbClr val="FFFFFF"/>
              </a:buClr>
              <a:buSzPts val="1200"/>
              <a:buChar char="■"/>
              <a:defRPr sz="1200">
                <a:solidFill>
                  <a:srgbClr val="FFFFFF"/>
                </a:solidFill>
              </a:defRPr>
            </a:lvl6pPr>
            <a:lvl7pPr indent="-304800" lvl="6" marL="3200400">
              <a:spcBef>
                <a:spcPts val="1600"/>
              </a:spcBef>
              <a:spcAft>
                <a:spcPts val="0"/>
              </a:spcAft>
              <a:buClr>
                <a:srgbClr val="FFFFFF"/>
              </a:buClr>
              <a:buSzPts val="1200"/>
              <a:buChar char="●"/>
              <a:defRPr sz="1200">
                <a:solidFill>
                  <a:srgbClr val="FFFFFF"/>
                </a:solidFill>
              </a:defRPr>
            </a:lvl7pPr>
            <a:lvl8pPr indent="-304800" lvl="7" marL="3657600">
              <a:spcBef>
                <a:spcPts val="1600"/>
              </a:spcBef>
              <a:spcAft>
                <a:spcPts val="0"/>
              </a:spcAft>
              <a:buClr>
                <a:srgbClr val="FFFFFF"/>
              </a:buClr>
              <a:buSzPts val="1200"/>
              <a:buChar char="○"/>
              <a:defRPr sz="1200">
                <a:solidFill>
                  <a:srgbClr val="FFFFFF"/>
                </a:solidFill>
              </a:defRPr>
            </a:lvl8pPr>
            <a:lvl9pPr indent="-304800" lvl="8" marL="4114800">
              <a:spcBef>
                <a:spcPts val="1600"/>
              </a:spcBef>
              <a:spcAft>
                <a:spcPts val="1600"/>
              </a:spcAft>
              <a:buClr>
                <a:srgbClr val="FFFFFF"/>
              </a:buClr>
              <a:buSzPts val="1200"/>
              <a:buChar char="■"/>
              <a:defRPr sz="1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indent="-317500" lvl="1" marL="914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indent="-317500" lvl="2" marL="1371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indent="-317500" lvl="3" marL="18288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indent="-317500" lvl="4" marL="22860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indent="-317500" lvl="5" marL="27432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indent="-317500" lvl="6" marL="32004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indent="-317500" lvl="7" marL="365760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indent="-317500" lvl="8" marL="411480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5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www.snowflake.com/guides/etl-pipeline" TargetMode="External"/><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hyperlink" Target="https://colab.research.google.com/drive/1BlXxkD4qbqb-EuQwyzvWlyhEGYjWvg22?usp=sharing" TargetMode="External"/><Relationship Id="rId5" Type="http://schemas.openxmlformats.org/officeDocument/2006/relationships/image" Target="../media/image44.png"/><Relationship Id="rId6"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sqlitestudio.p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hyperlink" Target="https://www.youtube.com/watch?v=5BQ5GvjiAR4&amp;ab_channel=BlaineRobertson" TargetMode="External"/><Relationship Id="rId4" Type="http://schemas.openxmlformats.org/officeDocument/2006/relationships/hyperlink" Target="https://www.youtube.com/watch?v=GIRcpjg-3E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2.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Roles en un proyecto de Ciencia de Datos/AI.</a:t>
            </a:r>
            <a:endParaRPr>
              <a:solidFill>
                <a:srgbClr val="441848"/>
              </a:solidFill>
            </a:endParaRPr>
          </a:p>
        </p:txBody>
      </p:sp>
      <p:pic>
        <p:nvPicPr>
          <p:cNvPr id="226" name="Google Shape;226;p42"/>
          <p:cNvPicPr preferRelativeResize="0"/>
          <p:nvPr/>
        </p:nvPicPr>
        <p:blipFill rotWithShape="1">
          <a:blip r:embed="rId3">
            <a:alphaModFix/>
          </a:blip>
          <a:srcRect b="0" l="0" r="0" t="0"/>
          <a:stretch/>
        </p:blipFill>
        <p:spPr>
          <a:xfrm>
            <a:off x="970350" y="681725"/>
            <a:ext cx="6984600" cy="3897900"/>
          </a:xfrm>
          <a:prstGeom prst="rect">
            <a:avLst/>
          </a:prstGeom>
          <a:noFill/>
          <a:ln>
            <a:noFill/>
          </a:ln>
        </p:spPr>
      </p:pic>
      <p:pic>
        <p:nvPicPr>
          <p:cNvPr id="227" name="Google Shape;227;p42"/>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nvSpPr>
        <p:spPr>
          <a:xfrm>
            <a:off x="3810900" y="983550"/>
            <a:ext cx="4581000" cy="31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vs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ML Engineer</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 vs </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Analyst.</a:t>
            </a:r>
            <a:endParaRPr b="1" sz="3600">
              <a:solidFill>
                <a:srgbClr val="441848"/>
              </a:solidFill>
              <a:latin typeface="Montserrat"/>
              <a:ea typeface="Montserrat"/>
              <a:cs typeface="Montserrat"/>
              <a:sym typeface="Montserrat"/>
            </a:endParaRPr>
          </a:p>
        </p:txBody>
      </p:sp>
      <p:pic>
        <p:nvPicPr>
          <p:cNvPr id="233" name="Google Shape;233;p43"/>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34" name="Google Shape;234;p43"/>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35" name="Google Shape;235;p43"/>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Algunos roles de acuerdo a Deeplearning.ai</a:t>
            </a:r>
            <a:endParaRPr sz="2700">
              <a:solidFill>
                <a:srgbClr val="441848"/>
              </a:solidFill>
            </a:endParaRPr>
          </a:p>
        </p:txBody>
      </p:sp>
      <p:pic>
        <p:nvPicPr>
          <p:cNvPr id="241" name="Google Shape;241;p44"/>
          <p:cNvPicPr preferRelativeResize="0"/>
          <p:nvPr/>
        </p:nvPicPr>
        <p:blipFill>
          <a:blip r:embed="rId3">
            <a:alphaModFix/>
          </a:blip>
          <a:stretch>
            <a:fillRect/>
          </a:stretch>
        </p:blipFill>
        <p:spPr>
          <a:xfrm>
            <a:off x="406425" y="1018000"/>
            <a:ext cx="8331150" cy="3366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Distribución del trabajo en un equipo de DS/AI.</a:t>
            </a:r>
            <a:endParaRPr>
              <a:solidFill>
                <a:srgbClr val="441848"/>
              </a:solidFill>
            </a:endParaRPr>
          </a:p>
        </p:txBody>
      </p:sp>
      <p:pic>
        <p:nvPicPr>
          <p:cNvPr id="247" name="Google Shape;247;p45"/>
          <p:cNvPicPr preferRelativeResize="0"/>
          <p:nvPr/>
        </p:nvPicPr>
        <p:blipFill>
          <a:blip r:embed="rId3">
            <a:alphaModFix/>
          </a:blip>
          <a:stretch>
            <a:fillRect/>
          </a:stretch>
        </p:blipFill>
        <p:spPr>
          <a:xfrm>
            <a:off x="431775" y="910550"/>
            <a:ext cx="5185426" cy="3960126"/>
          </a:xfrm>
          <a:prstGeom prst="rect">
            <a:avLst/>
          </a:prstGeom>
          <a:noFill/>
          <a:ln>
            <a:noFill/>
          </a:ln>
        </p:spPr>
      </p:pic>
      <p:pic>
        <p:nvPicPr>
          <p:cNvPr id="248" name="Google Shape;248;p45"/>
          <p:cNvPicPr preferRelativeResize="0"/>
          <p:nvPr/>
        </p:nvPicPr>
        <p:blipFill>
          <a:blip r:embed="rId4">
            <a:alphaModFix/>
          </a:blip>
          <a:stretch>
            <a:fillRect/>
          </a:stretch>
        </p:blipFill>
        <p:spPr>
          <a:xfrm>
            <a:off x="4271800" y="1414874"/>
            <a:ext cx="4560500" cy="858875"/>
          </a:xfrm>
          <a:prstGeom prst="rect">
            <a:avLst/>
          </a:prstGeom>
          <a:noFill/>
          <a:ln>
            <a:noFill/>
          </a:ln>
        </p:spPr>
      </p:pic>
      <p:pic>
        <p:nvPicPr>
          <p:cNvPr id="249" name="Google Shape;249;p45"/>
          <p:cNvPicPr preferRelativeResize="0"/>
          <p:nvPr/>
        </p:nvPicPr>
        <p:blipFill>
          <a:blip r:embed="rId5">
            <a:alphaModFix/>
          </a:blip>
          <a:stretch>
            <a:fillRect/>
          </a:stretch>
        </p:blipFill>
        <p:spPr>
          <a:xfrm>
            <a:off x="8153775" y="4767850"/>
            <a:ext cx="802874" cy="18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6"/>
          <p:cNvPicPr preferRelativeResize="0"/>
          <p:nvPr/>
        </p:nvPicPr>
        <p:blipFill>
          <a:blip r:embed="rId3">
            <a:alphaModFix/>
          </a:blip>
          <a:stretch>
            <a:fillRect/>
          </a:stretch>
        </p:blipFill>
        <p:spPr>
          <a:xfrm>
            <a:off x="152400" y="152400"/>
            <a:ext cx="8839200" cy="45117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441848"/>
                </a:solidFill>
              </a:rPr>
              <a:t>Diagrama de Venn de habilidades</a:t>
            </a:r>
            <a:endParaRPr sz="2700">
              <a:solidFill>
                <a:srgbClr val="441848"/>
              </a:solidFill>
            </a:endParaRPr>
          </a:p>
        </p:txBody>
      </p:sp>
      <p:pic>
        <p:nvPicPr>
          <p:cNvPr id="260" name="Google Shape;260;p47"/>
          <p:cNvPicPr preferRelativeResize="0"/>
          <p:nvPr/>
        </p:nvPicPr>
        <p:blipFill>
          <a:blip r:embed="rId3">
            <a:alphaModFix/>
          </a:blip>
          <a:stretch>
            <a:fillRect/>
          </a:stretch>
        </p:blipFill>
        <p:spPr>
          <a:xfrm>
            <a:off x="1709675" y="795517"/>
            <a:ext cx="5724659" cy="41569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nvSpPr>
        <p:spPr>
          <a:xfrm>
            <a:off x="502950" y="209475"/>
            <a:ext cx="8138100" cy="6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41848"/>
                </a:solidFill>
                <a:latin typeface="Montserrat"/>
                <a:ea typeface="Montserrat"/>
                <a:cs typeface="Montserrat"/>
                <a:sym typeface="Montserrat"/>
              </a:rPr>
              <a:t>Modelado de Bases de Datos y SQL</a:t>
            </a:r>
            <a:endParaRPr sz="3000"/>
          </a:p>
        </p:txBody>
      </p:sp>
      <p:sp>
        <p:nvSpPr>
          <p:cNvPr id="266" name="Google Shape;266;p48"/>
          <p:cNvSpPr txBox="1"/>
          <p:nvPr/>
        </p:nvSpPr>
        <p:spPr>
          <a:xfrm>
            <a:off x="657650" y="1264050"/>
            <a:ext cx="4964700" cy="294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Montserrat"/>
                <a:ea typeface="Montserrat"/>
                <a:cs typeface="Montserrat"/>
                <a:sym typeface="Montserrat"/>
              </a:rPr>
              <a:t>En Ingeniería de Software, se trata del </a:t>
            </a:r>
            <a:r>
              <a:rPr b="1" lang="en" sz="1700">
                <a:latin typeface="Montserrat"/>
                <a:ea typeface="Montserrat"/>
                <a:cs typeface="Montserrat"/>
                <a:sym typeface="Montserrat"/>
              </a:rPr>
              <a:t>proceso para definir y analizar los requerimientos técnicos</a:t>
            </a:r>
            <a:r>
              <a:rPr lang="en" sz="1700">
                <a:latin typeface="Montserrat"/>
                <a:ea typeface="Montserrat"/>
                <a:cs typeface="Montserrat"/>
                <a:sym typeface="Montserrat"/>
              </a:rPr>
              <a:t> para soportar procesos de negocio dentro de una organización.</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sz="1700">
              <a:latin typeface="Montserrat"/>
              <a:ea typeface="Montserrat"/>
              <a:cs typeface="Montserrat"/>
              <a:sym typeface="Montserrat"/>
            </a:endParaRPr>
          </a:p>
          <a:p>
            <a:pPr indent="0" lvl="0" marL="0" rtl="0" algn="l">
              <a:lnSpc>
                <a:spcPct val="115000"/>
              </a:lnSpc>
              <a:spcBef>
                <a:spcPts val="0"/>
              </a:spcBef>
              <a:spcAft>
                <a:spcPts val="0"/>
              </a:spcAft>
              <a:buNone/>
            </a:pPr>
            <a:r>
              <a:rPr lang="en" sz="1700">
                <a:latin typeface="Montserrat"/>
                <a:ea typeface="Montserrat"/>
                <a:cs typeface="Montserrat"/>
                <a:sym typeface="Montserrat"/>
              </a:rPr>
              <a:t>El proceso de modelado requiere un </a:t>
            </a:r>
            <a:r>
              <a:rPr b="1" lang="en" sz="1700">
                <a:latin typeface="Montserrat"/>
                <a:ea typeface="Montserrat"/>
                <a:cs typeface="Montserrat"/>
                <a:sym typeface="Montserrat"/>
              </a:rPr>
              <a:t>consenso entre tomadores de decisiones</a:t>
            </a:r>
            <a:r>
              <a:rPr lang="en" sz="1700">
                <a:latin typeface="Montserrat"/>
                <a:ea typeface="Montserrat"/>
                <a:cs typeface="Montserrat"/>
                <a:sym typeface="Montserrat"/>
              </a:rPr>
              <a:t> tecnológicas, de negocio y hacia el usuario.</a:t>
            </a:r>
            <a:endParaRPr sz="1800">
              <a:latin typeface="Montserrat"/>
              <a:ea typeface="Montserrat"/>
              <a:cs typeface="Montserrat"/>
              <a:sym typeface="Montserrat"/>
            </a:endParaRPr>
          </a:p>
        </p:txBody>
      </p:sp>
      <p:pic>
        <p:nvPicPr>
          <p:cNvPr id="267" name="Google Shape;267;p48"/>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68" name="Google Shape;268;p48"/>
          <p:cNvPicPr preferRelativeResize="0"/>
          <p:nvPr/>
        </p:nvPicPr>
        <p:blipFill>
          <a:blip r:embed="rId4">
            <a:alphaModFix/>
          </a:blip>
          <a:stretch>
            <a:fillRect/>
          </a:stretch>
        </p:blipFill>
        <p:spPr>
          <a:xfrm>
            <a:off x="5859200" y="1283050"/>
            <a:ext cx="2700400" cy="2700400"/>
          </a:xfrm>
          <a:prstGeom prst="rect">
            <a:avLst/>
          </a:prstGeom>
          <a:noFill/>
          <a:ln>
            <a:noFill/>
          </a:ln>
          <a:effectLst>
            <a:outerShdw blurRad="114300" rotWithShape="0" algn="bl" dir="5400000" dist="19050">
              <a:srgbClr val="000000">
                <a:alpha val="52999"/>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9"/>
          <p:cNvSpPr txBox="1"/>
          <p:nvPr/>
        </p:nvSpPr>
        <p:spPr>
          <a:xfrm>
            <a:off x="145775" y="177775"/>
            <a:ext cx="8343900" cy="620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lang="en" sz="3000">
                <a:solidFill>
                  <a:srgbClr val="441848"/>
                </a:solidFill>
                <a:latin typeface="Montserrat"/>
                <a:ea typeface="Montserrat"/>
                <a:cs typeface="Montserrat"/>
                <a:sym typeface="Montserrat"/>
              </a:rPr>
              <a:t>Pregunta de entrevista: tipos de DB’s</a:t>
            </a:r>
            <a:endParaRPr sz="3000"/>
          </a:p>
        </p:txBody>
      </p:sp>
      <p:pic>
        <p:nvPicPr>
          <p:cNvPr id="274" name="Google Shape;274;p49"/>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75" name="Google Shape;275;p49"/>
          <p:cNvPicPr preferRelativeResize="0"/>
          <p:nvPr/>
        </p:nvPicPr>
        <p:blipFill>
          <a:blip r:embed="rId4">
            <a:alphaModFix/>
          </a:blip>
          <a:stretch>
            <a:fillRect/>
          </a:stretch>
        </p:blipFill>
        <p:spPr>
          <a:xfrm>
            <a:off x="476250" y="833925"/>
            <a:ext cx="8343900" cy="4133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nvSpPr>
        <p:spPr>
          <a:xfrm>
            <a:off x="4605225" y="1375650"/>
            <a:ext cx="4201500" cy="23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Entrada, Transformación y Carga.</a:t>
            </a:r>
            <a:endParaRPr b="1" sz="3600">
              <a:solidFill>
                <a:srgbClr val="441848"/>
              </a:solidFill>
              <a:latin typeface="Montserrat"/>
              <a:ea typeface="Montserrat"/>
              <a:cs typeface="Montserrat"/>
              <a:sym typeface="Montserrat"/>
            </a:endParaRPr>
          </a:p>
        </p:txBody>
      </p:sp>
      <p:pic>
        <p:nvPicPr>
          <p:cNvPr id="281" name="Google Shape;281;p5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82" name="Google Shape;282;p5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83" name="Google Shape;283;p50"/>
          <p:cNvPicPr preferRelativeResize="0"/>
          <p:nvPr/>
        </p:nvPicPr>
        <p:blipFill>
          <a:blip r:embed="rId5">
            <a:alphaModFix/>
          </a:blip>
          <a:stretch>
            <a:fillRect/>
          </a:stretch>
        </p:blipFill>
        <p:spPr>
          <a:xfrm>
            <a:off x="0" y="0"/>
            <a:ext cx="4096986" cy="5219701"/>
          </a:xfrm>
          <a:prstGeom prst="rect">
            <a:avLst/>
          </a:prstGeom>
          <a:noFill/>
          <a:ln>
            <a:noFill/>
          </a:ln>
        </p:spPr>
      </p:pic>
      <p:pic>
        <p:nvPicPr>
          <p:cNvPr descr="170920110832-01-mexico-quake-0920-exlarge-169.jpg" id="284" name="Google Shape;284;p50"/>
          <p:cNvPicPr preferRelativeResize="0"/>
          <p:nvPr/>
        </p:nvPicPr>
        <p:blipFill rotWithShape="1">
          <a:blip r:embed="rId6">
            <a:alphaModFix/>
          </a:blip>
          <a:srcRect b="0" l="24649" r="29483" t="0"/>
          <a:stretch/>
        </p:blipFill>
        <p:spPr>
          <a:xfrm>
            <a:off x="-104525" y="-52075"/>
            <a:ext cx="4263745" cy="521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idx="4294967295"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Vista Panorámica de Data engineering </a:t>
            </a:r>
            <a:endParaRPr>
              <a:solidFill>
                <a:srgbClr val="441848"/>
              </a:solidFill>
            </a:endParaRPr>
          </a:p>
        </p:txBody>
      </p:sp>
      <p:pic>
        <p:nvPicPr>
          <p:cNvPr id="290" name="Google Shape;290;p51"/>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91" name="Google Shape;291;p51"/>
          <p:cNvPicPr preferRelativeResize="0"/>
          <p:nvPr/>
        </p:nvPicPr>
        <p:blipFill>
          <a:blip r:embed="rId4">
            <a:alphaModFix/>
          </a:blip>
          <a:stretch>
            <a:fillRect/>
          </a:stretch>
        </p:blipFill>
        <p:spPr>
          <a:xfrm>
            <a:off x="1642125" y="796542"/>
            <a:ext cx="5694158" cy="41569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4"/>
          <p:cNvSpPr txBox="1"/>
          <p:nvPr/>
        </p:nvSpPr>
        <p:spPr>
          <a:xfrm>
            <a:off x="4094075" y="1357800"/>
            <a:ext cx="4418700" cy="24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Módulo IV: Data Wrangling.</a:t>
            </a:r>
            <a:endParaRPr b="1"/>
          </a:p>
        </p:txBody>
      </p:sp>
      <p:pic>
        <p:nvPicPr>
          <p:cNvPr id="136" name="Google Shape;136;p34"/>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137" name="Google Shape;137;p34"/>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138" name="Google Shape;138;p34"/>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idx="4294967295" type="title"/>
          </p:nvPr>
        </p:nvSpPr>
        <p:spPr>
          <a:xfrm>
            <a:off x="311700" y="33404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ETL Pipeline</a:t>
            </a:r>
            <a:endParaRPr>
              <a:solidFill>
                <a:srgbClr val="441848"/>
              </a:solidFill>
            </a:endParaRPr>
          </a:p>
        </p:txBody>
      </p:sp>
      <p:pic>
        <p:nvPicPr>
          <p:cNvPr id="297" name="Google Shape;297;p52"/>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98" name="Google Shape;298;p52"/>
          <p:cNvSpPr txBox="1"/>
          <p:nvPr/>
        </p:nvSpPr>
        <p:spPr>
          <a:xfrm>
            <a:off x="4742300" y="3447675"/>
            <a:ext cx="23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is an ETL Pipeline?</a:t>
            </a:r>
            <a:r>
              <a:rPr lang="en"/>
              <a:t> </a:t>
            </a:r>
            <a:endParaRPr/>
          </a:p>
        </p:txBody>
      </p:sp>
      <p:sp>
        <p:nvSpPr>
          <p:cNvPr id="299" name="Google Shape;299;p52"/>
          <p:cNvSpPr txBox="1"/>
          <p:nvPr/>
        </p:nvSpPr>
        <p:spPr>
          <a:xfrm>
            <a:off x="178650" y="1125125"/>
            <a:ext cx="4410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solidFill>
                  <a:srgbClr val="674EA7"/>
                </a:solidFill>
                <a:latin typeface="Nunito"/>
                <a:ea typeface="Nunito"/>
                <a:cs typeface="Nunito"/>
                <a:sym typeface="Nunito"/>
              </a:rPr>
              <a:t>Centralizar y estandarizar los datos</a:t>
            </a:r>
            <a:r>
              <a:rPr lang="en">
                <a:latin typeface="Nunito"/>
                <a:ea typeface="Nunito"/>
                <a:cs typeface="Nunito"/>
                <a:sym typeface="Nunito"/>
              </a:rPr>
              <a:t>, poniéndolos a disposición de analistas y tomadores de decisiones.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Liberar a los desarrolladores de las </a:t>
            </a:r>
            <a:r>
              <a:rPr lang="en">
                <a:solidFill>
                  <a:srgbClr val="674EA7"/>
                </a:solidFill>
                <a:latin typeface="Nunito"/>
                <a:ea typeface="Nunito"/>
                <a:cs typeface="Nunito"/>
                <a:sym typeface="Nunito"/>
              </a:rPr>
              <a:t>tareas de implementación técnica para el movimiento y el mantenimiento de datos</a:t>
            </a:r>
            <a:r>
              <a:rPr lang="en">
                <a:latin typeface="Nunito"/>
                <a:ea typeface="Nunito"/>
                <a:cs typeface="Nunito"/>
                <a:sym typeface="Nunito"/>
              </a:rPr>
              <a:t>, lo que les permite concentrarse en un trabajo más útil.</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solidFill>
                  <a:srgbClr val="674EA7"/>
                </a:solidFill>
                <a:latin typeface="Nunito"/>
                <a:ea typeface="Nunito"/>
                <a:cs typeface="Nunito"/>
                <a:sym typeface="Nunito"/>
              </a:rPr>
              <a:t>Migración de datos</a:t>
            </a:r>
            <a:r>
              <a:rPr lang="en">
                <a:latin typeface="Nunito"/>
                <a:ea typeface="Nunito"/>
                <a:cs typeface="Nunito"/>
                <a:sym typeface="Nunito"/>
              </a:rPr>
              <a:t> de sistemas antiguos a un almacén de datos.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solidFill>
                  <a:srgbClr val="674EA7"/>
                </a:solidFill>
                <a:latin typeface="Nunito"/>
                <a:ea typeface="Nunito"/>
                <a:cs typeface="Nunito"/>
                <a:sym typeface="Nunito"/>
              </a:rPr>
              <a:t>Análisis más profundos</a:t>
            </a:r>
            <a:r>
              <a:rPr lang="en">
                <a:latin typeface="Nunito"/>
                <a:ea typeface="Nunito"/>
                <a:cs typeface="Nunito"/>
                <a:sym typeface="Nunito"/>
              </a:rPr>
              <a:t> después de agotar los conocimientos proporcionados por la transformación básica.</a:t>
            </a:r>
            <a:endParaRPr>
              <a:latin typeface="Nunito"/>
              <a:ea typeface="Nunito"/>
              <a:cs typeface="Nunito"/>
              <a:sym typeface="Nunito"/>
            </a:endParaRPr>
          </a:p>
        </p:txBody>
      </p:sp>
      <p:pic>
        <p:nvPicPr>
          <p:cNvPr id="300" name="Google Shape;300;p52"/>
          <p:cNvPicPr preferRelativeResize="0"/>
          <p:nvPr/>
        </p:nvPicPr>
        <p:blipFill rotWithShape="1">
          <a:blip r:embed="rId5">
            <a:alphaModFix/>
          </a:blip>
          <a:srcRect b="12145" l="0" r="0" t="23007"/>
          <a:stretch/>
        </p:blipFill>
        <p:spPr>
          <a:xfrm>
            <a:off x="4657650" y="1799950"/>
            <a:ext cx="4232150" cy="15435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3"/>
          <p:cNvSpPr txBox="1"/>
          <p:nvPr>
            <p:ph idx="4294967295" type="title"/>
          </p:nvPr>
        </p:nvSpPr>
        <p:spPr>
          <a:xfrm>
            <a:off x="349325" y="65439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Estrategia de datos: Andrew Ng</a:t>
            </a:r>
            <a:endParaRPr>
              <a:solidFill>
                <a:srgbClr val="441848"/>
              </a:solidFill>
            </a:endParaRPr>
          </a:p>
        </p:txBody>
      </p:sp>
      <p:pic>
        <p:nvPicPr>
          <p:cNvPr id="306" name="Google Shape;306;p53"/>
          <p:cNvPicPr preferRelativeResize="0"/>
          <p:nvPr/>
        </p:nvPicPr>
        <p:blipFill>
          <a:blip r:embed="rId3">
            <a:alphaModFix/>
          </a:blip>
          <a:stretch>
            <a:fillRect/>
          </a:stretch>
        </p:blipFill>
        <p:spPr>
          <a:xfrm>
            <a:off x="1777200" y="1601950"/>
            <a:ext cx="5152900" cy="2559600"/>
          </a:xfrm>
          <a:prstGeom prst="rect">
            <a:avLst/>
          </a:prstGeom>
          <a:noFill/>
          <a:ln>
            <a:noFill/>
          </a:ln>
        </p:spPr>
      </p:pic>
      <p:pic>
        <p:nvPicPr>
          <p:cNvPr id="307" name="Google Shape;307;p53"/>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a:off x="1365538" y="873300"/>
            <a:ext cx="6318875" cy="314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5"/>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18" name="Google Shape;318;p55"/>
          <p:cNvPicPr preferRelativeResize="0"/>
          <p:nvPr/>
        </p:nvPicPr>
        <p:blipFill>
          <a:blip r:embed="rId4">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nvSpPr>
        <p:spPr>
          <a:xfrm>
            <a:off x="3688675" y="983550"/>
            <a:ext cx="4581000" cy="31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Python:</a:t>
            </a:r>
            <a:endParaRPr b="1" sz="3600">
              <a:solidFill>
                <a:srgbClr val="441848"/>
              </a:solidFill>
              <a:latin typeface="Montserrat"/>
              <a:ea typeface="Montserrat"/>
              <a:cs typeface="Montserrat"/>
              <a:sym typeface="Montserrat"/>
            </a:endParaRPr>
          </a:p>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Working with DBs</a:t>
            </a:r>
            <a:endParaRPr b="1" sz="3600">
              <a:solidFill>
                <a:srgbClr val="441848"/>
              </a:solidFill>
              <a:latin typeface="Montserrat"/>
              <a:ea typeface="Montserrat"/>
              <a:cs typeface="Montserrat"/>
              <a:sym typeface="Montserrat"/>
            </a:endParaRPr>
          </a:p>
        </p:txBody>
      </p:sp>
      <p:pic>
        <p:nvPicPr>
          <p:cNvPr id="324" name="Google Shape;324;p5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325" name="Google Shape;325;p5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326" name="Google Shape;326;p56"/>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Que son los Datos?</a:t>
            </a:r>
            <a:endParaRPr>
              <a:solidFill>
                <a:srgbClr val="441848"/>
              </a:solidFill>
            </a:endParaRPr>
          </a:p>
        </p:txBody>
      </p:sp>
      <p:pic>
        <p:nvPicPr>
          <p:cNvPr id="332" name="Google Shape;332;p5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33" name="Google Shape;333;p57"/>
          <p:cNvSpPr txBox="1"/>
          <p:nvPr>
            <p:ph idx="4294967295" type="body"/>
          </p:nvPr>
        </p:nvSpPr>
        <p:spPr>
          <a:xfrm>
            <a:off x="821425" y="1113525"/>
            <a:ext cx="60786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Datos son </a:t>
            </a:r>
            <a:r>
              <a:rPr lang="en" sz="2000"/>
              <a:t>información</a:t>
            </a:r>
            <a:r>
              <a:rPr lang="en" sz="2000"/>
              <a:t> xd</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b="1" lang="en" sz="2000"/>
              <a:t>Fecha</a:t>
            </a:r>
            <a:r>
              <a:rPr lang="en" sz="2000"/>
              <a:t>, </a:t>
            </a:r>
            <a:r>
              <a:rPr b="1" lang="en" sz="2000"/>
              <a:t>nombre</a:t>
            </a:r>
            <a:r>
              <a:rPr lang="en" sz="2000"/>
              <a:t>, </a:t>
            </a:r>
            <a:r>
              <a:rPr b="1" lang="en" sz="2000"/>
              <a:t>color</a:t>
            </a:r>
            <a:r>
              <a:rPr lang="en" sz="2000"/>
              <a:t>, </a:t>
            </a:r>
            <a:r>
              <a:rPr b="1" lang="en" sz="2000"/>
              <a:t>descripción</a:t>
            </a:r>
            <a:r>
              <a:rPr lang="en" sz="2000"/>
              <a:t>, etc.</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41848"/>
                </a:solidFill>
              </a:rPr>
              <a:t>Que es una Database (DB) ?</a:t>
            </a:r>
            <a:endParaRPr>
              <a:solidFill>
                <a:srgbClr val="441848"/>
              </a:solidFill>
            </a:endParaRPr>
          </a:p>
        </p:txBody>
      </p:sp>
      <p:pic>
        <p:nvPicPr>
          <p:cNvPr id="339" name="Google Shape;339;p5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340" name="Google Shape;340;p58"/>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Una base de datos es una colección </a:t>
            </a:r>
            <a:r>
              <a:rPr b="1" lang="en" sz="2000"/>
              <a:t>Ordenada </a:t>
            </a:r>
            <a:r>
              <a:rPr lang="en" sz="2000"/>
              <a:t>de datos</a:t>
            </a:r>
            <a:endParaRPr sz="2000"/>
          </a:p>
          <a:p>
            <a:pPr indent="-355600" lvl="0" marL="457200" rtl="0" algn="l">
              <a:spcBef>
                <a:spcPts val="1600"/>
              </a:spcBef>
              <a:spcAft>
                <a:spcPts val="0"/>
              </a:spcAft>
              <a:buSzPts val="2000"/>
              <a:buChar char="●"/>
            </a:pPr>
            <a:r>
              <a:rPr lang="en" sz="2000"/>
              <a:t>Recopilación de </a:t>
            </a:r>
            <a:r>
              <a:rPr b="1" lang="en" sz="2000"/>
              <a:t>nombres de alumnos</a:t>
            </a:r>
            <a:r>
              <a:rPr lang="en" sz="2000"/>
              <a:t> con sus datos asociados</a:t>
            </a:r>
            <a:endParaRPr sz="2000"/>
          </a:p>
          <a:p>
            <a:pPr indent="-355600" lvl="0" marL="457200" rtl="0" algn="l">
              <a:spcBef>
                <a:spcPts val="0"/>
              </a:spcBef>
              <a:spcAft>
                <a:spcPts val="0"/>
              </a:spcAft>
              <a:buSzPts val="2000"/>
              <a:buChar char="●"/>
            </a:pPr>
            <a:r>
              <a:rPr lang="en" sz="2000"/>
              <a:t>Colección de tus fotos favoritas</a:t>
            </a:r>
            <a:endParaRPr sz="2000"/>
          </a:p>
          <a:p>
            <a:pPr indent="-355600" lvl="0" marL="457200" rtl="0" algn="l">
              <a:spcBef>
                <a:spcPts val="0"/>
              </a:spcBef>
              <a:spcAft>
                <a:spcPts val="0"/>
              </a:spcAft>
              <a:buSzPts val="2000"/>
              <a:buChar char="●"/>
            </a:pPr>
            <a:r>
              <a:rPr lang="en" sz="2000"/>
              <a:t>Qué datos hay en una base de datos depende de cada quien</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Porque los datos deben de estar Ordenados?</a:t>
            </a:r>
            <a:endParaRPr>
              <a:solidFill>
                <a:srgbClr val="441848"/>
              </a:solidFill>
            </a:endParaRPr>
          </a:p>
        </p:txBody>
      </p:sp>
      <p:sp>
        <p:nvSpPr>
          <p:cNvPr id="346" name="Google Shape;346;p59"/>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 Los datos en una base de datos deben estar organizados para su fácil acceso, administracion y actualizacion</a:t>
            </a:r>
            <a:endParaRPr sz="2000"/>
          </a:p>
          <a:p>
            <a:pPr indent="-355600" lvl="0" marL="457200" rtl="0" algn="l">
              <a:spcBef>
                <a:spcPts val="0"/>
              </a:spcBef>
              <a:spcAft>
                <a:spcPts val="0"/>
              </a:spcAft>
              <a:buSzPts val="2000"/>
              <a:buChar char="●"/>
            </a:pPr>
            <a:r>
              <a:rPr lang="en" sz="2000"/>
              <a:t>Si queremos agregar un nuevo dato a su colección, debería ser fácil hacer esto</a:t>
            </a:r>
            <a:endParaRPr sz="2000"/>
          </a:p>
          <a:p>
            <a:pPr indent="-355600" lvl="0" marL="457200" rtl="0" algn="l">
              <a:spcBef>
                <a:spcPts val="0"/>
              </a:spcBef>
              <a:spcAft>
                <a:spcPts val="0"/>
              </a:spcAft>
              <a:buSzPts val="2000"/>
              <a:buChar char="●"/>
            </a:pPr>
            <a:r>
              <a:rPr lang="en" sz="2000"/>
              <a:t>Si queremos recuperar ciertos datos de su base de datos, debería ser fácil hacer esto</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Database Engine</a:t>
            </a:r>
            <a:endParaRPr>
              <a:solidFill>
                <a:srgbClr val="441848"/>
              </a:solidFill>
            </a:endParaRPr>
          </a:p>
        </p:txBody>
      </p:sp>
      <p:sp>
        <p:nvSpPr>
          <p:cNvPr id="352" name="Google Shape;352;p60"/>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Las bases de datos admiten el almacenamiento y la manipulación de datos.</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Para manipular datos en una base de datos, a menudo usamos un lenguaje de consulta (Query languaje)</a:t>
            </a:r>
            <a:endParaRPr sz="2000"/>
          </a:p>
          <a:p>
            <a:pPr indent="-355600" lvl="0" marL="457200" rtl="0" algn="l">
              <a:spcBef>
                <a:spcPts val="0"/>
              </a:spcBef>
              <a:spcAft>
                <a:spcPts val="0"/>
              </a:spcAft>
              <a:buSzPts val="2000"/>
              <a:buChar char="●"/>
            </a:pPr>
            <a:r>
              <a:rPr lang="en" sz="2000"/>
              <a:t>Diferentes tipos de bases de datos organizan los datos en diferentes caminos</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1"/>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Relational 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5"/>
          <p:cNvSpPr txBox="1"/>
          <p:nvPr/>
        </p:nvSpPr>
        <p:spPr>
          <a:xfrm>
            <a:off x="377100" y="157675"/>
            <a:ext cx="8579700" cy="10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441848"/>
                </a:solidFill>
                <a:latin typeface="Montserrat"/>
                <a:ea typeface="Montserrat"/>
                <a:cs typeface="Montserrat"/>
                <a:sym typeface="Montserrat"/>
              </a:rPr>
              <a:t>Data Wrangling </a:t>
            </a:r>
            <a:endParaRPr sz="2700">
              <a:solidFill>
                <a:srgbClr val="441848"/>
              </a:solidFill>
            </a:endParaRPr>
          </a:p>
        </p:txBody>
      </p:sp>
      <p:sp>
        <p:nvSpPr>
          <p:cNvPr id="144" name="Google Shape;144;p35"/>
          <p:cNvSpPr/>
          <p:nvPr/>
        </p:nvSpPr>
        <p:spPr>
          <a:xfrm>
            <a:off x="592425" y="874325"/>
            <a:ext cx="2212800" cy="1307100"/>
          </a:xfrm>
          <a:prstGeom prst="triangle">
            <a:avLst>
              <a:gd fmla="val 50000" name="adj"/>
            </a:avLst>
          </a:prstGeom>
          <a:solidFill>
            <a:schemeClr val="lt1"/>
          </a:solidFill>
          <a:ln cap="flat" cmpd="sng" w="9525">
            <a:solidFill>
              <a:srgbClr val="9900FF"/>
            </a:solidFill>
            <a:prstDash val="solid"/>
            <a:round/>
            <a:headEnd len="sm" w="sm" type="none"/>
            <a:tailEnd len="sm" w="sm" type="none"/>
          </a:ln>
          <a:effectLst>
            <a:outerShdw blurRad="228600" rotWithShape="0" algn="bl" dir="15000000" dist="571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Data Wrangling </a:t>
            </a:r>
            <a:endParaRPr sz="1600">
              <a:solidFill>
                <a:schemeClr val="dk1"/>
              </a:solidFill>
            </a:endParaRPr>
          </a:p>
        </p:txBody>
      </p:sp>
      <p:sp>
        <p:nvSpPr>
          <p:cNvPr id="145" name="Google Shape;145;p35"/>
          <p:cNvSpPr/>
          <p:nvPr/>
        </p:nvSpPr>
        <p:spPr>
          <a:xfrm>
            <a:off x="592425" y="2360175"/>
            <a:ext cx="357300" cy="15045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p:nvPr/>
        </p:nvSpPr>
        <p:spPr>
          <a:xfrm>
            <a:off x="1243200" y="2360175"/>
            <a:ext cx="357300" cy="1504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p:nvPr/>
        </p:nvSpPr>
        <p:spPr>
          <a:xfrm>
            <a:off x="1893975" y="2360175"/>
            <a:ext cx="357300" cy="1504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2544750" y="2360175"/>
            <a:ext cx="357300" cy="1504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txBox="1"/>
          <p:nvPr/>
        </p:nvSpPr>
        <p:spPr>
          <a:xfrm>
            <a:off x="3441525" y="1419850"/>
            <a:ext cx="5515200" cy="320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55600" lvl="0" marL="457200" rtl="0" algn="l">
              <a:spcBef>
                <a:spcPts val="0"/>
              </a:spcBef>
              <a:spcAft>
                <a:spcPts val="0"/>
              </a:spcAft>
              <a:buClr>
                <a:srgbClr val="1F1F1F"/>
              </a:buClr>
              <a:buSzPts val="2000"/>
              <a:buFont typeface="Montserrat"/>
              <a:buChar char="●"/>
            </a:pPr>
            <a:r>
              <a:rPr b="1" lang="en" sz="2000">
                <a:solidFill>
                  <a:srgbClr val="1F1F1F"/>
                </a:solidFill>
                <a:highlight>
                  <a:srgbClr val="FF9900"/>
                </a:highlight>
                <a:latin typeface="Montserrat"/>
                <a:ea typeface="Montserrat"/>
                <a:cs typeface="Montserrat"/>
                <a:sym typeface="Montserrat"/>
              </a:rPr>
              <a:t>Databases (SQL, no SQL)</a:t>
            </a:r>
            <a:endParaRPr b="1" sz="2000">
              <a:solidFill>
                <a:srgbClr val="1F1F1F"/>
              </a:solidFill>
              <a:highlight>
                <a:srgbClr val="FF9900"/>
              </a:highlight>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b="1" sz="2000">
              <a:solidFill>
                <a:srgbClr val="1F1F1F"/>
              </a:solidFill>
              <a:highlight>
                <a:schemeClr val="lt1"/>
              </a:highlight>
              <a:latin typeface="Montserrat"/>
              <a:ea typeface="Montserrat"/>
              <a:cs typeface="Montserrat"/>
              <a:sym typeface="Montserrat"/>
            </a:endParaRPr>
          </a:p>
          <a:p>
            <a:pPr indent="-355600" lvl="0" marL="457200" rtl="0" algn="l">
              <a:spcBef>
                <a:spcPts val="0"/>
              </a:spcBef>
              <a:spcAft>
                <a:spcPts val="0"/>
              </a:spcAft>
              <a:buClr>
                <a:srgbClr val="1F1F1F"/>
              </a:buClr>
              <a:buSzPts val="2000"/>
              <a:buFont typeface="Montserrat"/>
              <a:buChar char="●"/>
            </a:pPr>
            <a:r>
              <a:rPr b="1" lang="en" sz="2000">
                <a:solidFill>
                  <a:srgbClr val="1F1F1F"/>
                </a:solidFill>
                <a:highlight>
                  <a:srgbClr val="6AA84F"/>
                </a:highlight>
                <a:latin typeface="Montserrat"/>
                <a:ea typeface="Montserrat"/>
                <a:cs typeface="Montserrat"/>
                <a:sym typeface="Montserrat"/>
              </a:rPr>
              <a:t>APIs y Scrapping</a:t>
            </a:r>
            <a:endParaRPr b="1" sz="2000">
              <a:solidFill>
                <a:srgbClr val="1F1F1F"/>
              </a:solidFill>
              <a:highlight>
                <a:schemeClr val="lt1"/>
              </a:highlight>
              <a:latin typeface="Montserrat"/>
              <a:ea typeface="Montserrat"/>
              <a:cs typeface="Montserrat"/>
              <a:sym typeface="Montserrat"/>
            </a:endParaRPr>
          </a:p>
          <a:p>
            <a:pPr indent="0" lvl="0" marL="457200" rtl="0" algn="l">
              <a:spcBef>
                <a:spcPts val="0"/>
              </a:spcBef>
              <a:spcAft>
                <a:spcPts val="0"/>
              </a:spcAft>
              <a:buNone/>
            </a:pPr>
            <a:r>
              <a:t/>
            </a:r>
            <a:endParaRPr b="1" sz="2000">
              <a:solidFill>
                <a:srgbClr val="1F1F1F"/>
              </a:solidFill>
              <a:highlight>
                <a:schemeClr val="lt1"/>
              </a:highlight>
              <a:latin typeface="Montserrat"/>
              <a:ea typeface="Montserrat"/>
              <a:cs typeface="Montserrat"/>
              <a:sym typeface="Montserrat"/>
            </a:endParaRPr>
          </a:p>
          <a:p>
            <a:pPr indent="-361950" lvl="0" marL="457200" rtl="0" algn="l">
              <a:spcBef>
                <a:spcPts val="0"/>
              </a:spcBef>
              <a:spcAft>
                <a:spcPts val="0"/>
              </a:spcAft>
              <a:buClr>
                <a:srgbClr val="1F1F1F"/>
              </a:buClr>
              <a:buSzPts val="2100"/>
              <a:buFont typeface="Montserrat"/>
              <a:buChar char="●"/>
            </a:pPr>
            <a:r>
              <a:rPr b="1" lang="en" sz="2000">
                <a:solidFill>
                  <a:srgbClr val="1F1F1F"/>
                </a:solidFill>
                <a:highlight>
                  <a:srgbClr val="CC0000"/>
                </a:highlight>
                <a:latin typeface="Montserrat"/>
                <a:ea typeface="Montserrat"/>
                <a:cs typeface="Montserrat"/>
                <a:sym typeface="Montserrat"/>
              </a:rPr>
              <a:t>Data gathering (ETL)</a:t>
            </a:r>
            <a:endParaRPr b="1" sz="2000">
              <a:solidFill>
                <a:srgbClr val="1F1F1F"/>
              </a:solidFill>
              <a:highlight>
                <a:srgbClr val="CC0000"/>
              </a:highlight>
              <a:latin typeface="Montserrat"/>
              <a:ea typeface="Montserrat"/>
              <a:cs typeface="Montserrat"/>
              <a:sym typeface="Montserrat"/>
            </a:endParaRPr>
          </a:p>
          <a:p>
            <a:pPr indent="0" lvl="0" marL="0" rtl="0" algn="l">
              <a:spcBef>
                <a:spcPts val="0"/>
              </a:spcBef>
              <a:spcAft>
                <a:spcPts val="0"/>
              </a:spcAft>
              <a:buNone/>
            </a:pPr>
            <a:r>
              <a:t/>
            </a:r>
            <a:endParaRPr b="1" sz="2000">
              <a:solidFill>
                <a:srgbClr val="1F1F1F"/>
              </a:solidFill>
              <a:highlight>
                <a:srgbClr val="FFFFFF"/>
              </a:highlight>
              <a:latin typeface="Montserrat"/>
              <a:ea typeface="Montserrat"/>
              <a:cs typeface="Montserrat"/>
              <a:sym typeface="Montserrat"/>
            </a:endParaRPr>
          </a:p>
          <a:p>
            <a:pPr indent="-355600" lvl="0" marL="457200" rtl="0" algn="l">
              <a:spcBef>
                <a:spcPts val="0"/>
              </a:spcBef>
              <a:spcAft>
                <a:spcPts val="0"/>
              </a:spcAft>
              <a:buClr>
                <a:srgbClr val="1F1F1F"/>
              </a:buClr>
              <a:buSzPts val="2000"/>
              <a:buFont typeface="Montserrat"/>
              <a:buChar char="●"/>
            </a:pPr>
            <a:r>
              <a:rPr b="1" lang="en" sz="2000">
                <a:solidFill>
                  <a:srgbClr val="1F1F1F"/>
                </a:solidFill>
                <a:highlight>
                  <a:srgbClr val="4A86E8"/>
                </a:highlight>
                <a:latin typeface="Montserrat"/>
                <a:ea typeface="Montserrat"/>
                <a:cs typeface="Montserrat"/>
                <a:sym typeface="Montserrat"/>
              </a:rPr>
              <a:t>Limpieza de datos</a:t>
            </a:r>
            <a:endParaRPr b="1" sz="2000">
              <a:solidFill>
                <a:srgbClr val="1F1F1F"/>
              </a:solidFill>
              <a:highlight>
                <a:srgbClr val="4A86E8"/>
              </a:highlight>
              <a:latin typeface="Montserrat"/>
              <a:ea typeface="Montserrat"/>
              <a:cs typeface="Montserrat"/>
              <a:sym typeface="Montserrat"/>
            </a:endParaRPr>
          </a:p>
          <a:p>
            <a:pPr indent="0" lvl="0" marL="0" rtl="0" algn="l">
              <a:spcBef>
                <a:spcPts val="0"/>
              </a:spcBef>
              <a:spcAft>
                <a:spcPts val="0"/>
              </a:spcAft>
              <a:buNone/>
            </a:pPr>
            <a:r>
              <a:t/>
            </a:r>
            <a:endParaRPr b="1" sz="20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Effect filter="fade" transition="in">
                                      <p:cBhvr>
                                        <p:cTn dur="1000"/>
                                        <p:tgtEl>
                                          <p:spTgt spid="1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Effect filter="fade" transition="in">
                                      <p:cBhvr>
                                        <p:cTn dur="1000"/>
                                        <p:tgtEl>
                                          <p:spTgt spid="1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Effect filter="fade" transition="in">
                                      <p:cBhvr>
                                        <p:cTn dur="1000"/>
                                        <p:tgtEl>
                                          <p:spTgt spid="1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5" st="5"/>
                                            </p:txEl>
                                          </p:spTgt>
                                        </p:tgtEl>
                                        <p:attrNameLst>
                                          <p:attrName>style.visibility</p:attrName>
                                        </p:attrNameLst>
                                      </p:cBhvr>
                                      <p:to>
                                        <p:strVal val="visible"/>
                                      </p:to>
                                    </p:set>
                                    <p:animEffect filter="fade" transition="in">
                                      <p:cBhvr>
                                        <p:cTn dur="1000"/>
                                        <p:tgtEl>
                                          <p:spTgt spid="1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6" st="6"/>
                                            </p:txEl>
                                          </p:spTgt>
                                        </p:tgtEl>
                                        <p:attrNameLst>
                                          <p:attrName>style.visibility</p:attrName>
                                        </p:attrNameLst>
                                      </p:cBhvr>
                                      <p:to>
                                        <p:strVal val="visible"/>
                                      </p:to>
                                    </p:set>
                                    <p:animEffect filter="fade" transition="in">
                                      <p:cBhvr>
                                        <p:cTn dur="1000"/>
                                        <p:tgtEl>
                                          <p:spTgt spid="1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7" st="7"/>
                                            </p:txEl>
                                          </p:spTgt>
                                        </p:tgtEl>
                                        <p:attrNameLst>
                                          <p:attrName>style.visibility</p:attrName>
                                        </p:attrNameLst>
                                      </p:cBhvr>
                                      <p:to>
                                        <p:strVal val="visible"/>
                                      </p:to>
                                    </p:set>
                                    <p:animEffect filter="fade" transition="in">
                                      <p:cBhvr>
                                        <p:cTn dur="1000"/>
                                        <p:tgtEl>
                                          <p:spTgt spid="14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8" st="8"/>
                                            </p:txEl>
                                          </p:spTgt>
                                        </p:tgtEl>
                                        <p:attrNameLst>
                                          <p:attrName>style.visibility</p:attrName>
                                        </p:attrNameLst>
                                      </p:cBhvr>
                                      <p:to>
                                        <p:strVal val="visible"/>
                                      </p:to>
                                    </p:set>
                                    <p:animEffect filter="fade" transition="in">
                                      <p:cBhvr>
                                        <p:cTn dur="1000"/>
                                        <p:tgtEl>
                                          <p:spTgt spid="14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Base de datos relacional (Relational DB)</a:t>
            </a:r>
            <a:endParaRPr>
              <a:solidFill>
                <a:srgbClr val="441848"/>
              </a:solidFill>
            </a:endParaRPr>
          </a:p>
        </p:txBody>
      </p:sp>
      <p:sp>
        <p:nvSpPr>
          <p:cNvPr id="363" name="Google Shape;363;p62"/>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Una base de datos relacional consiste en una colección de datos con una relación predefinida entre sus contenidos</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Los datos en una base de datos relacional tienen una relación con al menos otro dato en la base de datos</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pic>
        <p:nvPicPr>
          <p:cNvPr id="364" name="Google Shape;364;p62"/>
          <p:cNvPicPr preferRelativeResize="0"/>
          <p:nvPr/>
        </p:nvPicPr>
        <p:blipFill>
          <a:blip r:embed="rId3">
            <a:alphaModFix/>
          </a:blip>
          <a:stretch>
            <a:fillRect/>
          </a:stretch>
        </p:blipFill>
        <p:spPr>
          <a:xfrm>
            <a:off x="800075" y="957600"/>
            <a:ext cx="6774350" cy="403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Relational DB</a:t>
            </a:r>
            <a:endParaRPr>
              <a:solidFill>
                <a:srgbClr val="441848"/>
              </a:solidFill>
            </a:endParaRPr>
          </a:p>
        </p:txBody>
      </p:sp>
      <p:sp>
        <p:nvSpPr>
          <p:cNvPr id="370" name="Google Shape;370;p63"/>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Las bases de datos relacionales se organizan en tablas con Columnas y filas</a:t>
            </a:r>
            <a:endParaRPr sz="2000"/>
          </a:p>
          <a:p>
            <a:pPr indent="-355600" lvl="0" marL="457200" rtl="0" algn="l">
              <a:spcBef>
                <a:spcPts val="0"/>
              </a:spcBef>
              <a:spcAft>
                <a:spcPts val="0"/>
              </a:spcAft>
              <a:buSzPts val="2000"/>
              <a:buChar char="●"/>
            </a:pPr>
            <a:r>
              <a:rPr lang="en" sz="2000"/>
              <a:t>Cada columna contiene un cierto tipo de datos</a:t>
            </a:r>
            <a:endParaRPr sz="2000"/>
          </a:p>
          <a:p>
            <a:pPr indent="-355600" lvl="0" marL="457200" rtl="0" algn="l">
              <a:spcBef>
                <a:spcPts val="0"/>
              </a:spcBef>
              <a:spcAft>
                <a:spcPts val="0"/>
              </a:spcAft>
              <a:buSzPts val="2000"/>
              <a:buChar char="●"/>
            </a:pPr>
            <a:r>
              <a:rPr lang="en" sz="2000"/>
              <a:t>Cada fila tiene un conjunto de valores relacionados con una entidad</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Peliculas Table</a:t>
            </a:r>
            <a:endParaRPr>
              <a:solidFill>
                <a:srgbClr val="441848"/>
              </a:solidFill>
            </a:endParaRPr>
          </a:p>
        </p:txBody>
      </p:sp>
      <p:sp>
        <p:nvSpPr>
          <p:cNvPr id="376" name="Google Shape;376;p64"/>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377" name="Google Shape;377;p64"/>
          <p:cNvGraphicFramePr/>
          <p:nvPr/>
        </p:nvGraphicFramePr>
        <p:xfrm>
          <a:off x="952500" y="1619250"/>
          <a:ext cx="3000000" cy="3000000"/>
        </p:xfrm>
        <a:graphic>
          <a:graphicData uri="http://schemas.openxmlformats.org/drawingml/2006/table">
            <a:tbl>
              <a:tblPr>
                <a:noFill/>
                <a:tableStyleId>{9F3C751E-37DE-4592-994B-0103A3BF0025}</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id_pelicula</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titulo</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año</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duracion</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rating</a:t>
                      </a:r>
                      <a:endParaRPr/>
                    </a:p>
                  </a:txBody>
                  <a:tcPr marT="91425" marB="91425" marR="91425" marL="91425">
                    <a:solidFill>
                      <a:srgbClr val="434343">
                        <a:alpha val="57690"/>
                      </a:srgbClr>
                    </a:solidFill>
                  </a:tcPr>
                </a:tc>
              </a:tr>
              <a:tr h="381000">
                <a:tc>
                  <a:txBody>
                    <a:bodyPr/>
                    <a:lstStyle/>
                    <a:p>
                      <a:pPr indent="0" lvl="0" marL="0" rtl="0" algn="l">
                        <a:spcBef>
                          <a:spcPts val="0"/>
                        </a:spcBef>
                        <a:spcAft>
                          <a:spcPts val="0"/>
                        </a:spcAft>
                        <a:buNone/>
                      </a:pPr>
                      <a:r>
                        <a:rPr lang="en">
                          <a:solidFill>
                            <a:srgbClr val="BF9000"/>
                          </a:solidFill>
                        </a:rPr>
                        <a:t>0001</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Forest gump</a:t>
                      </a:r>
                      <a:endParaRPr/>
                    </a:p>
                  </a:txBody>
                  <a:tcPr marT="91425" marB="91425" marR="91425" marL="91425"/>
                </a:tc>
                <a:tc>
                  <a:txBody>
                    <a:bodyPr/>
                    <a:lstStyle/>
                    <a:p>
                      <a:pPr indent="0" lvl="0" marL="0" rtl="0" algn="l">
                        <a:spcBef>
                          <a:spcPts val="0"/>
                        </a:spcBef>
                        <a:spcAft>
                          <a:spcPts val="0"/>
                        </a:spcAft>
                        <a:buNone/>
                      </a:pPr>
                      <a:r>
                        <a:rPr lang="en"/>
                        <a:t>1994</a:t>
                      </a:r>
                      <a:endParaRPr/>
                    </a:p>
                  </a:txBody>
                  <a:tcPr marT="91425" marB="91425" marR="91425" marL="91425"/>
                </a:tc>
                <a:tc>
                  <a:txBody>
                    <a:bodyPr/>
                    <a:lstStyle/>
                    <a:p>
                      <a:pPr indent="0" lvl="0" marL="0" rtl="0" algn="l">
                        <a:spcBef>
                          <a:spcPts val="0"/>
                        </a:spcBef>
                        <a:spcAft>
                          <a:spcPts val="0"/>
                        </a:spcAft>
                        <a:buNone/>
                      </a:pPr>
                      <a:r>
                        <a:rPr lang="en"/>
                        <a:t>2h 22min</a:t>
                      </a:r>
                      <a:endParaRPr/>
                    </a:p>
                  </a:txBody>
                  <a:tcPr marT="91425" marB="91425" marR="91425" marL="91425"/>
                </a:tc>
                <a:tc>
                  <a:txBody>
                    <a:bodyPr/>
                    <a:lstStyle/>
                    <a:p>
                      <a:pPr indent="0" lvl="0" marL="0" rtl="0" algn="l">
                        <a:spcBef>
                          <a:spcPts val="0"/>
                        </a:spcBef>
                        <a:spcAft>
                          <a:spcPts val="0"/>
                        </a:spcAft>
                        <a:buNone/>
                      </a:pPr>
                      <a:r>
                        <a:rPr lang="en"/>
                        <a:t>8.8</a:t>
                      </a:r>
                      <a:endParaRPr/>
                    </a:p>
                  </a:txBody>
                  <a:tcPr marT="91425" marB="91425" marR="91425" marL="91425"/>
                </a:tc>
              </a:tr>
              <a:tr h="381000">
                <a:tc>
                  <a:txBody>
                    <a:bodyPr/>
                    <a:lstStyle/>
                    <a:p>
                      <a:pPr indent="0" lvl="0" marL="0" rtl="0" algn="l">
                        <a:spcBef>
                          <a:spcPts val="0"/>
                        </a:spcBef>
                        <a:spcAft>
                          <a:spcPts val="0"/>
                        </a:spcAft>
                        <a:buNone/>
                      </a:pPr>
                      <a:r>
                        <a:rPr lang="en">
                          <a:solidFill>
                            <a:srgbClr val="BF9000"/>
                          </a:solidFill>
                        </a:rPr>
                        <a:t>0002</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Pulp fiction</a:t>
                      </a:r>
                      <a:endParaRPr/>
                    </a:p>
                  </a:txBody>
                  <a:tcPr marT="91425" marB="91425" marR="91425" marL="91425"/>
                </a:tc>
                <a:tc>
                  <a:txBody>
                    <a:bodyPr/>
                    <a:lstStyle/>
                    <a:p>
                      <a:pPr indent="0" lvl="0" marL="0" rtl="0" algn="l">
                        <a:spcBef>
                          <a:spcPts val="0"/>
                        </a:spcBef>
                        <a:spcAft>
                          <a:spcPts val="0"/>
                        </a:spcAft>
                        <a:buNone/>
                      </a:pPr>
                      <a:r>
                        <a:rPr lang="en"/>
                        <a:t>1994</a:t>
                      </a:r>
                      <a:endParaRPr/>
                    </a:p>
                  </a:txBody>
                  <a:tcPr marT="91425" marB="91425" marR="91425" marL="91425"/>
                </a:tc>
                <a:tc>
                  <a:txBody>
                    <a:bodyPr/>
                    <a:lstStyle/>
                    <a:p>
                      <a:pPr indent="0" lvl="0" marL="0" rtl="0" algn="l">
                        <a:spcBef>
                          <a:spcPts val="0"/>
                        </a:spcBef>
                        <a:spcAft>
                          <a:spcPts val="0"/>
                        </a:spcAft>
                        <a:buNone/>
                      </a:pPr>
                      <a:r>
                        <a:rPr lang="en"/>
                        <a:t>2h 34min</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r>
              <a:tr h="381000">
                <a:tc>
                  <a:txBody>
                    <a:bodyPr/>
                    <a:lstStyle/>
                    <a:p>
                      <a:pPr indent="0" lvl="0" marL="0" rtl="0" algn="l">
                        <a:spcBef>
                          <a:spcPts val="0"/>
                        </a:spcBef>
                        <a:spcAft>
                          <a:spcPts val="0"/>
                        </a:spcAft>
                        <a:buNone/>
                      </a:pPr>
                      <a:r>
                        <a:rPr lang="en">
                          <a:solidFill>
                            <a:srgbClr val="BF9000"/>
                          </a:solidFill>
                        </a:rPr>
                        <a:t>003</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1848"/>
                </a:solidFill>
              </a:rPr>
              <a:t>Tablas en Relational DB</a:t>
            </a:r>
            <a:endParaRPr>
              <a:solidFill>
                <a:srgbClr val="441848"/>
              </a:solidFill>
            </a:endParaRPr>
          </a:p>
        </p:txBody>
      </p:sp>
      <p:sp>
        <p:nvSpPr>
          <p:cNvPr id="383" name="Google Shape;383;p65"/>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Puede tener varias tablas en una base de datos</a:t>
            </a:r>
            <a:endParaRPr sz="2000"/>
          </a:p>
          <a:p>
            <a:pPr indent="-355600" lvl="0" marL="457200" rtl="0" algn="l">
              <a:spcBef>
                <a:spcPts val="0"/>
              </a:spcBef>
              <a:spcAft>
                <a:spcPts val="0"/>
              </a:spcAft>
              <a:buSzPts val="2000"/>
              <a:buChar char="●"/>
            </a:pPr>
            <a:r>
              <a:rPr lang="en" sz="2000"/>
              <a:t>Para relacionar y conectar tablas se necesita una clave primaria</a:t>
            </a:r>
            <a:endParaRPr sz="2000"/>
          </a:p>
          <a:p>
            <a:pPr indent="-355600" lvl="0" marL="457200" rtl="0" algn="l">
              <a:spcBef>
                <a:spcPts val="0"/>
              </a:spcBef>
              <a:spcAft>
                <a:spcPts val="0"/>
              </a:spcAft>
              <a:buSzPts val="2000"/>
              <a:buChar char="●"/>
            </a:pPr>
            <a:r>
              <a:rPr lang="en" sz="2000"/>
              <a:t>Una clave principal</a:t>
            </a:r>
            <a:r>
              <a:rPr b="1" lang="en" sz="2000"/>
              <a:t> (primary key)</a:t>
            </a:r>
            <a:r>
              <a:rPr lang="en" sz="2000"/>
              <a:t> es un identificador único que conecta filas entre varias tablas</a:t>
            </a:r>
            <a:endParaRPr sz="2000"/>
          </a:p>
          <a:p>
            <a:pPr indent="-355600" lvl="0" marL="457200" rtl="0" algn="l">
              <a:spcBef>
                <a:spcPts val="0"/>
              </a:spcBef>
              <a:spcAft>
                <a:spcPts val="0"/>
              </a:spcAft>
              <a:buSzPts val="2000"/>
              <a:buChar char="●"/>
            </a:pPr>
            <a:r>
              <a:rPr lang="en" sz="2000"/>
              <a:t>Con una base de datos relacional, identificamos y accedemos a los datos en relación con otros datos</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pic>
        <p:nvPicPr>
          <p:cNvPr id="384" name="Google Shape;384;p65"/>
          <p:cNvPicPr preferRelativeResize="0"/>
          <p:nvPr/>
        </p:nvPicPr>
        <p:blipFill>
          <a:blip r:embed="rId3">
            <a:alphaModFix/>
          </a:blip>
          <a:stretch>
            <a:fillRect/>
          </a:stretch>
        </p:blipFill>
        <p:spPr>
          <a:xfrm>
            <a:off x="800075" y="957600"/>
            <a:ext cx="6774350" cy="403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SQL : Structured Query Languaje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7"/>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a:t>
            </a:r>
            <a:endParaRPr/>
          </a:p>
        </p:txBody>
      </p:sp>
      <p:sp>
        <p:nvSpPr>
          <p:cNvPr id="395" name="Google Shape;395;p67"/>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Muchos sistemas de administración de bases de datos relacionales usan </a:t>
            </a:r>
            <a:r>
              <a:rPr b="1" lang="en" sz="2000"/>
              <a:t>SQL </a:t>
            </a:r>
            <a:r>
              <a:rPr lang="en" sz="2000"/>
              <a:t>para acceder y administrar la base de datos</a:t>
            </a:r>
            <a:endParaRPr sz="2000"/>
          </a:p>
          <a:p>
            <a:pPr indent="-355600" lvl="0" marL="457200" rtl="0" algn="l">
              <a:spcBef>
                <a:spcPts val="0"/>
              </a:spcBef>
              <a:spcAft>
                <a:spcPts val="0"/>
              </a:spcAft>
              <a:buSzPts val="2000"/>
              <a:buChar char="●"/>
            </a:pPr>
            <a:r>
              <a:rPr b="1" lang="en" sz="2000"/>
              <a:t>SQL </a:t>
            </a:r>
            <a:r>
              <a:rPr lang="en" sz="2000"/>
              <a:t>es un lenguaje estructurado que usamos para comunicarnos con una base de datos</a:t>
            </a:r>
            <a:endParaRPr sz="2000"/>
          </a:p>
          <a:p>
            <a:pPr indent="-355600" lvl="0" marL="457200" rtl="0" algn="l">
              <a:spcBef>
                <a:spcPts val="0"/>
              </a:spcBef>
              <a:spcAft>
                <a:spcPts val="0"/>
              </a:spcAft>
              <a:buSzPts val="2000"/>
              <a:buChar char="●"/>
            </a:pPr>
            <a:r>
              <a:rPr lang="en" sz="2000"/>
              <a:t>SQL no es un lenguaje de programación, es un lenguaje de consulta (</a:t>
            </a:r>
            <a:r>
              <a:rPr b="1" lang="en" sz="2000"/>
              <a:t>Query languaje</a:t>
            </a:r>
            <a:r>
              <a:rPr lang="en" sz="2000"/>
              <a:t>)</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Ejemplo de un Query</a:t>
            </a:r>
            <a:endParaRPr/>
          </a:p>
          <a:p>
            <a:pPr indent="0" lvl="0" marL="0" rtl="0" algn="l">
              <a:spcBef>
                <a:spcPts val="0"/>
              </a:spcBef>
              <a:spcAft>
                <a:spcPts val="0"/>
              </a:spcAft>
              <a:buNone/>
            </a:pPr>
            <a:r>
              <a:t/>
            </a:r>
            <a:endParaRPr>
              <a:solidFill>
                <a:srgbClr val="441848"/>
              </a:solidFill>
            </a:endParaRPr>
          </a:p>
        </p:txBody>
      </p:sp>
      <p:sp>
        <p:nvSpPr>
          <p:cNvPr id="401" name="Google Shape;401;p68"/>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SELECT </a:t>
            </a:r>
            <a:r>
              <a:rPr b="1" lang="en" sz="2000"/>
              <a:t>* </a:t>
            </a:r>
            <a:r>
              <a:rPr lang="en" sz="2000"/>
              <a:t>FROM peliculas</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02" name="Google Shape;402;p68"/>
          <p:cNvGraphicFramePr/>
          <p:nvPr/>
        </p:nvGraphicFramePr>
        <p:xfrm>
          <a:off x="952500" y="1619250"/>
          <a:ext cx="3000000" cy="3000000"/>
        </p:xfrm>
        <a:graphic>
          <a:graphicData uri="http://schemas.openxmlformats.org/drawingml/2006/table">
            <a:tbl>
              <a:tblPr>
                <a:noFill/>
                <a:tableStyleId>{9F3C751E-37DE-4592-994B-0103A3BF0025}</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t>id_pelicula</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titulo</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año</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duracion</a:t>
                      </a:r>
                      <a:endParaRPr/>
                    </a:p>
                  </a:txBody>
                  <a:tcPr marT="91425" marB="91425" marR="91425" marL="91425">
                    <a:solidFill>
                      <a:srgbClr val="434343">
                        <a:alpha val="57690"/>
                      </a:srgbClr>
                    </a:solidFill>
                  </a:tcPr>
                </a:tc>
                <a:tc>
                  <a:txBody>
                    <a:bodyPr/>
                    <a:lstStyle/>
                    <a:p>
                      <a:pPr indent="0" lvl="0" marL="0" rtl="0" algn="l">
                        <a:spcBef>
                          <a:spcPts val="0"/>
                        </a:spcBef>
                        <a:spcAft>
                          <a:spcPts val="0"/>
                        </a:spcAft>
                        <a:buNone/>
                      </a:pPr>
                      <a:r>
                        <a:rPr lang="en"/>
                        <a:t>rating</a:t>
                      </a:r>
                      <a:endParaRPr/>
                    </a:p>
                  </a:txBody>
                  <a:tcPr marT="91425" marB="91425" marR="91425" marL="91425">
                    <a:solidFill>
                      <a:srgbClr val="434343">
                        <a:alpha val="57690"/>
                      </a:srgbClr>
                    </a:solidFill>
                  </a:tcPr>
                </a:tc>
              </a:tr>
              <a:tr h="381000">
                <a:tc>
                  <a:txBody>
                    <a:bodyPr/>
                    <a:lstStyle/>
                    <a:p>
                      <a:pPr indent="0" lvl="0" marL="0" rtl="0" algn="l">
                        <a:spcBef>
                          <a:spcPts val="0"/>
                        </a:spcBef>
                        <a:spcAft>
                          <a:spcPts val="0"/>
                        </a:spcAft>
                        <a:buNone/>
                      </a:pPr>
                      <a:r>
                        <a:rPr lang="en">
                          <a:solidFill>
                            <a:srgbClr val="BF9000"/>
                          </a:solidFill>
                        </a:rPr>
                        <a:t>0001</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Forest gump</a:t>
                      </a:r>
                      <a:endParaRPr/>
                    </a:p>
                  </a:txBody>
                  <a:tcPr marT="91425" marB="91425" marR="91425" marL="91425"/>
                </a:tc>
                <a:tc>
                  <a:txBody>
                    <a:bodyPr/>
                    <a:lstStyle/>
                    <a:p>
                      <a:pPr indent="0" lvl="0" marL="0" rtl="0" algn="l">
                        <a:spcBef>
                          <a:spcPts val="0"/>
                        </a:spcBef>
                        <a:spcAft>
                          <a:spcPts val="0"/>
                        </a:spcAft>
                        <a:buNone/>
                      </a:pPr>
                      <a:r>
                        <a:rPr lang="en"/>
                        <a:t>1994</a:t>
                      </a:r>
                      <a:endParaRPr/>
                    </a:p>
                  </a:txBody>
                  <a:tcPr marT="91425" marB="91425" marR="91425" marL="91425"/>
                </a:tc>
                <a:tc>
                  <a:txBody>
                    <a:bodyPr/>
                    <a:lstStyle/>
                    <a:p>
                      <a:pPr indent="0" lvl="0" marL="0" rtl="0" algn="l">
                        <a:spcBef>
                          <a:spcPts val="0"/>
                        </a:spcBef>
                        <a:spcAft>
                          <a:spcPts val="0"/>
                        </a:spcAft>
                        <a:buNone/>
                      </a:pPr>
                      <a:r>
                        <a:rPr lang="en"/>
                        <a:t>2h 22min</a:t>
                      </a:r>
                      <a:endParaRPr/>
                    </a:p>
                  </a:txBody>
                  <a:tcPr marT="91425" marB="91425" marR="91425" marL="91425"/>
                </a:tc>
                <a:tc>
                  <a:txBody>
                    <a:bodyPr/>
                    <a:lstStyle/>
                    <a:p>
                      <a:pPr indent="0" lvl="0" marL="0" rtl="0" algn="l">
                        <a:spcBef>
                          <a:spcPts val="0"/>
                        </a:spcBef>
                        <a:spcAft>
                          <a:spcPts val="0"/>
                        </a:spcAft>
                        <a:buNone/>
                      </a:pPr>
                      <a:r>
                        <a:rPr lang="en"/>
                        <a:t>8.8</a:t>
                      </a:r>
                      <a:endParaRPr/>
                    </a:p>
                  </a:txBody>
                  <a:tcPr marT="91425" marB="91425" marR="91425" marL="91425"/>
                </a:tc>
              </a:tr>
              <a:tr h="381000">
                <a:tc>
                  <a:txBody>
                    <a:bodyPr/>
                    <a:lstStyle/>
                    <a:p>
                      <a:pPr indent="0" lvl="0" marL="0" rtl="0" algn="l">
                        <a:spcBef>
                          <a:spcPts val="0"/>
                        </a:spcBef>
                        <a:spcAft>
                          <a:spcPts val="0"/>
                        </a:spcAft>
                        <a:buNone/>
                      </a:pPr>
                      <a:r>
                        <a:rPr lang="en">
                          <a:solidFill>
                            <a:srgbClr val="BF9000"/>
                          </a:solidFill>
                        </a:rPr>
                        <a:t>0002</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Pulp fiction</a:t>
                      </a:r>
                      <a:endParaRPr/>
                    </a:p>
                  </a:txBody>
                  <a:tcPr marT="91425" marB="91425" marR="91425" marL="91425"/>
                </a:tc>
                <a:tc>
                  <a:txBody>
                    <a:bodyPr/>
                    <a:lstStyle/>
                    <a:p>
                      <a:pPr indent="0" lvl="0" marL="0" rtl="0" algn="l">
                        <a:spcBef>
                          <a:spcPts val="0"/>
                        </a:spcBef>
                        <a:spcAft>
                          <a:spcPts val="0"/>
                        </a:spcAft>
                        <a:buNone/>
                      </a:pPr>
                      <a:r>
                        <a:rPr lang="en"/>
                        <a:t>1994</a:t>
                      </a:r>
                      <a:endParaRPr/>
                    </a:p>
                  </a:txBody>
                  <a:tcPr marT="91425" marB="91425" marR="91425" marL="91425"/>
                </a:tc>
                <a:tc>
                  <a:txBody>
                    <a:bodyPr/>
                    <a:lstStyle/>
                    <a:p>
                      <a:pPr indent="0" lvl="0" marL="0" rtl="0" algn="l">
                        <a:spcBef>
                          <a:spcPts val="0"/>
                        </a:spcBef>
                        <a:spcAft>
                          <a:spcPts val="0"/>
                        </a:spcAft>
                        <a:buNone/>
                      </a:pPr>
                      <a:r>
                        <a:rPr lang="en"/>
                        <a:t>2h 34min</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r>
              <a:tr h="381000">
                <a:tc>
                  <a:txBody>
                    <a:bodyPr/>
                    <a:lstStyle/>
                    <a:p>
                      <a:pPr indent="0" lvl="0" marL="0" rtl="0" algn="l">
                        <a:spcBef>
                          <a:spcPts val="0"/>
                        </a:spcBef>
                        <a:spcAft>
                          <a:spcPts val="0"/>
                        </a:spcAft>
                        <a:buNone/>
                      </a:pPr>
                      <a:r>
                        <a:rPr lang="en">
                          <a:solidFill>
                            <a:srgbClr val="BF9000"/>
                          </a:solidFill>
                        </a:rPr>
                        <a:t>003</a:t>
                      </a:r>
                      <a:endParaRPr>
                        <a:solidFill>
                          <a:srgbClr val="BF9000"/>
                        </a:solidFill>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de un Query</a:t>
            </a:r>
            <a:endParaRPr/>
          </a:p>
          <a:p>
            <a:pPr indent="0" lvl="0" marL="0" rtl="0" algn="l">
              <a:spcBef>
                <a:spcPts val="0"/>
              </a:spcBef>
              <a:spcAft>
                <a:spcPts val="0"/>
              </a:spcAft>
              <a:buNone/>
            </a:pPr>
            <a:r>
              <a:t/>
            </a:r>
            <a:endParaRPr>
              <a:solidFill>
                <a:srgbClr val="441848"/>
              </a:solidFill>
            </a:endParaRPr>
          </a:p>
        </p:txBody>
      </p:sp>
      <p:sp>
        <p:nvSpPr>
          <p:cNvPr id="408" name="Google Shape;408;p69"/>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SELECT </a:t>
            </a:r>
            <a:r>
              <a:rPr b="1" lang="en" sz="2000"/>
              <a:t>titulo </a:t>
            </a:r>
            <a:r>
              <a:rPr lang="en" sz="2000"/>
              <a:t>FROM peliculas</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09" name="Google Shape;409;p69"/>
          <p:cNvGraphicFramePr/>
          <p:nvPr/>
        </p:nvGraphicFramePr>
        <p:xfrm>
          <a:off x="952500" y="1619250"/>
          <a:ext cx="3000000" cy="3000000"/>
        </p:xfrm>
        <a:graphic>
          <a:graphicData uri="http://schemas.openxmlformats.org/drawingml/2006/table">
            <a:tbl>
              <a:tblPr>
                <a:noFill/>
                <a:tableStyleId>{9F3C751E-37DE-4592-994B-0103A3BF0025}</a:tableStyleId>
              </a:tblPr>
              <a:tblGrid>
                <a:gridCol w="1447800"/>
              </a:tblGrid>
              <a:tr h="381000">
                <a:tc>
                  <a:txBody>
                    <a:bodyPr/>
                    <a:lstStyle/>
                    <a:p>
                      <a:pPr indent="0" lvl="0" marL="0" rtl="0" algn="l">
                        <a:spcBef>
                          <a:spcPts val="0"/>
                        </a:spcBef>
                        <a:spcAft>
                          <a:spcPts val="0"/>
                        </a:spcAft>
                        <a:buNone/>
                      </a:pPr>
                      <a:r>
                        <a:rPr lang="en"/>
                        <a:t>titulo</a:t>
                      </a:r>
                      <a:endParaRPr/>
                    </a:p>
                  </a:txBody>
                  <a:tcPr marT="91425" marB="91425" marR="91425" marL="91425">
                    <a:solidFill>
                      <a:srgbClr val="434343">
                        <a:alpha val="57690"/>
                      </a:srgbClr>
                    </a:solidFill>
                  </a:tcPr>
                </a:tc>
              </a:tr>
              <a:tr h="381000">
                <a:tc>
                  <a:txBody>
                    <a:bodyPr/>
                    <a:lstStyle/>
                    <a:p>
                      <a:pPr indent="0" lvl="0" marL="0" rtl="0" algn="l">
                        <a:spcBef>
                          <a:spcPts val="0"/>
                        </a:spcBef>
                        <a:spcAft>
                          <a:spcPts val="0"/>
                        </a:spcAft>
                        <a:buNone/>
                      </a:pPr>
                      <a:r>
                        <a:rPr lang="en"/>
                        <a:t>Forest gump</a:t>
                      </a:r>
                      <a:endParaRPr/>
                    </a:p>
                  </a:txBody>
                  <a:tcPr marT="91425" marB="91425" marR="91425" marL="91425"/>
                </a:tc>
              </a:tr>
              <a:tr h="381000">
                <a:tc>
                  <a:txBody>
                    <a:bodyPr/>
                    <a:lstStyle/>
                    <a:p>
                      <a:pPr indent="0" lvl="0" marL="0" rtl="0" algn="l">
                        <a:spcBef>
                          <a:spcPts val="0"/>
                        </a:spcBef>
                        <a:spcAft>
                          <a:spcPts val="0"/>
                        </a:spcAft>
                        <a:buNone/>
                      </a:pPr>
                      <a:r>
                        <a:rPr lang="en"/>
                        <a:t>Pulp fiction</a:t>
                      </a:r>
                      <a:endParaRPr/>
                    </a:p>
                  </a:txBody>
                  <a:tcPr marT="91425" marB="91425" marR="91425" marL="91425"/>
                </a:tc>
              </a:tr>
              <a:tr h="381000">
                <a:tc>
                  <a:txBody>
                    <a:bodyPr/>
                    <a:lstStyle/>
                    <a:p>
                      <a:pPr indent="0" lvl="0" marL="0" rtl="0" algn="l">
                        <a:spcBef>
                          <a:spcPts val="0"/>
                        </a:spcBef>
                        <a:spcAft>
                          <a:spcPts val="0"/>
                        </a:spcAft>
                        <a:buNone/>
                      </a:pPr>
                      <a:r>
                        <a:rPr lang="en"/>
                        <a:t>…</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0"/>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Non-Relational DB</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bases de datos no relacionales (</a:t>
            </a:r>
            <a:r>
              <a:rPr lang="en"/>
              <a:t>Non-relational DB)</a:t>
            </a:r>
            <a:endParaRPr/>
          </a:p>
        </p:txBody>
      </p:sp>
      <p:sp>
        <p:nvSpPr>
          <p:cNvPr id="420" name="Google Shape;420;p71"/>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Las bases de datos no relacionales utilizan un modelo de almacenamiento optimizado para el tipo de datos que se almacenan</a:t>
            </a:r>
            <a:endParaRPr sz="2000"/>
          </a:p>
          <a:p>
            <a:pPr indent="-355600" lvl="0" marL="457200" rtl="0" algn="l">
              <a:spcBef>
                <a:spcPts val="0"/>
              </a:spcBef>
              <a:spcAft>
                <a:spcPts val="0"/>
              </a:spcAft>
              <a:buSzPts val="2000"/>
              <a:buChar char="●"/>
            </a:pPr>
            <a:r>
              <a:rPr lang="en" sz="2000"/>
              <a:t>Los datos se pueden organizar como documentos </a:t>
            </a:r>
            <a:r>
              <a:rPr b="1" lang="en" sz="2000"/>
              <a:t>JSON</a:t>
            </a:r>
            <a:r>
              <a:rPr lang="en" sz="2000"/>
              <a:t>, pares clave-valor o un gráfico con bordes y vértices</a:t>
            </a:r>
            <a:endParaRPr sz="2000"/>
          </a:p>
          <a:p>
            <a:pPr indent="-355600" lvl="0" marL="457200" rtl="0" algn="l">
              <a:spcBef>
                <a:spcPts val="0"/>
              </a:spcBef>
              <a:spcAft>
                <a:spcPts val="0"/>
              </a:spcAft>
              <a:buSzPts val="2000"/>
              <a:buChar char="●"/>
            </a:pPr>
            <a:r>
              <a:rPr lang="en" sz="2000"/>
              <a:t>Las bases de datos no relacionales son mejores para manejar datos diversos no estructurados</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6"/>
          <p:cNvSpPr txBox="1"/>
          <p:nvPr>
            <p:ph type="title"/>
          </p:nvPr>
        </p:nvSpPr>
        <p:spPr>
          <a:xfrm>
            <a:off x="594979" y="295598"/>
            <a:ext cx="6510900" cy="357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400"/>
              <a:buNone/>
            </a:pPr>
            <a:r>
              <a:rPr lang="en" sz="2800"/>
              <a:t>Roadmap CRISP-DM</a:t>
            </a:r>
            <a:endParaRPr sz="2800"/>
          </a:p>
        </p:txBody>
      </p:sp>
      <p:sp>
        <p:nvSpPr>
          <p:cNvPr id="155" name="Google Shape;155;p3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chemeClr val="lt1"/>
                </a:solidFill>
                <a:latin typeface="Lexend Deca"/>
                <a:ea typeface="Lexend Deca"/>
                <a:cs typeface="Lexend Deca"/>
                <a:sym typeface="Lexend Deca"/>
              </a:rPr>
              <a:t>‹#›</a:t>
            </a:fld>
            <a:endParaRPr b="0" i="0" sz="1300" u="none" cap="none" strike="noStrike">
              <a:solidFill>
                <a:schemeClr val="lt1"/>
              </a:solidFill>
              <a:latin typeface="Lexend Deca"/>
              <a:ea typeface="Lexend Deca"/>
              <a:cs typeface="Lexend Deca"/>
              <a:sym typeface="Lexend Deca"/>
            </a:endParaRPr>
          </a:p>
        </p:txBody>
      </p:sp>
      <p:sp>
        <p:nvSpPr>
          <p:cNvPr id="156" name="Google Shape;156;p36"/>
          <p:cNvSpPr/>
          <p:nvPr/>
        </p:nvSpPr>
        <p:spPr>
          <a:xfrm>
            <a:off x="0" y="2371028"/>
            <a:ext cx="9144000" cy="1011044"/>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36"/>
          <p:cNvSpPr/>
          <p:nvPr/>
        </p:nvSpPr>
        <p:spPr>
          <a:xfrm>
            <a:off x="0" y="2371028"/>
            <a:ext cx="9144000" cy="1011044"/>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8" name="Google Shape;158;p36"/>
          <p:cNvGrpSpPr/>
          <p:nvPr/>
        </p:nvGrpSpPr>
        <p:grpSpPr>
          <a:xfrm>
            <a:off x="1786339" y="1703401"/>
            <a:ext cx="473400" cy="473400"/>
            <a:chOff x="1786339" y="1703401"/>
            <a:chExt cx="473400" cy="473400"/>
          </a:xfrm>
        </p:grpSpPr>
        <p:sp>
          <p:nvSpPr>
            <p:cNvPr id="159" name="Google Shape;159;p36"/>
            <p:cNvSpPr/>
            <p:nvPr/>
          </p:nvSpPr>
          <p:spPr>
            <a:xfrm rot="8100000">
              <a:off x="1855666"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1</a:t>
              </a:r>
              <a:endParaRPr b="0" i="0" sz="600" u="none" cap="none" strike="noStrike">
                <a:solidFill>
                  <a:schemeClr val="dk2"/>
                </a:solidFill>
                <a:latin typeface="Arial"/>
                <a:ea typeface="Arial"/>
                <a:cs typeface="Arial"/>
                <a:sym typeface="Arial"/>
              </a:endParaRPr>
            </a:p>
          </p:txBody>
        </p:sp>
      </p:grpSp>
      <p:grpSp>
        <p:nvGrpSpPr>
          <p:cNvPr id="161" name="Google Shape;161;p36"/>
          <p:cNvGrpSpPr/>
          <p:nvPr/>
        </p:nvGrpSpPr>
        <p:grpSpPr>
          <a:xfrm>
            <a:off x="3814414" y="1703401"/>
            <a:ext cx="473400" cy="473400"/>
            <a:chOff x="3814414" y="1703401"/>
            <a:chExt cx="473400" cy="473400"/>
          </a:xfrm>
        </p:grpSpPr>
        <p:sp>
          <p:nvSpPr>
            <p:cNvPr id="162" name="Google Shape;162;p36"/>
            <p:cNvSpPr/>
            <p:nvPr/>
          </p:nvSpPr>
          <p:spPr>
            <a:xfrm rot="8100000">
              <a:off x="3883741"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6"/>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3</a:t>
              </a:r>
              <a:endParaRPr b="0" i="0" sz="600" u="none" cap="none" strike="noStrike">
                <a:solidFill>
                  <a:schemeClr val="dk2"/>
                </a:solidFill>
                <a:latin typeface="Arial"/>
                <a:ea typeface="Arial"/>
                <a:cs typeface="Arial"/>
                <a:sym typeface="Arial"/>
              </a:endParaRPr>
            </a:p>
          </p:txBody>
        </p:sp>
      </p:grpSp>
      <p:grpSp>
        <p:nvGrpSpPr>
          <p:cNvPr id="164" name="Google Shape;164;p36"/>
          <p:cNvGrpSpPr/>
          <p:nvPr/>
        </p:nvGrpSpPr>
        <p:grpSpPr>
          <a:xfrm>
            <a:off x="5842489" y="1703401"/>
            <a:ext cx="473400" cy="473400"/>
            <a:chOff x="5842489" y="1703401"/>
            <a:chExt cx="473400" cy="473400"/>
          </a:xfrm>
        </p:grpSpPr>
        <p:sp>
          <p:nvSpPr>
            <p:cNvPr id="165" name="Google Shape;165;p36"/>
            <p:cNvSpPr/>
            <p:nvPr/>
          </p:nvSpPr>
          <p:spPr>
            <a:xfrm rot="8100000">
              <a:off x="5911816"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6"/>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5</a:t>
              </a:r>
              <a:endParaRPr b="0" i="0" sz="600" u="none" cap="none" strike="noStrike">
                <a:solidFill>
                  <a:schemeClr val="dk2"/>
                </a:solidFill>
                <a:latin typeface="Arial"/>
                <a:ea typeface="Arial"/>
                <a:cs typeface="Arial"/>
                <a:sym typeface="Arial"/>
              </a:endParaRPr>
            </a:p>
          </p:txBody>
        </p:sp>
      </p:grpSp>
      <p:grpSp>
        <p:nvGrpSpPr>
          <p:cNvPr id="167" name="Google Shape;167;p36"/>
          <p:cNvGrpSpPr/>
          <p:nvPr/>
        </p:nvGrpSpPr>
        <p:grpSpPr>
          <a:xfrm>
            <a:off x="6880814" y="3576300"/>
            <a:ext cx="473400" cy="473400"/>
            <a:chOff x="6880814" y="3576300"/>
            <a:chExt cx="473400" cy="473400"/>
          </a:xfrm>
        </p:grpSpPr>
        <p:sp>
          <p:nvSpPr>
            <p:cNvPr id="168" name="Google Shape;168;p36"/>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6"/>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6</a:t>
              </a:r>
              <a:endParaRPr b="0" i="0" sz="600" u="none" cap="none" strike="noStrike">
                <a:solidFill>
                  <a:schemeClr val="dk2"/>
                </a:solidFill>
                <a:latin typeface="Arial"/>
                <a:ea typeface="Arial"/>
                <a:cs typeface="Arial"/>
                <a:sym typeface="Arial"/>
              </a:endParaRPr>
            </a:p>
          </p:txBody>
        </p:sp>
      </p:grpSp>
      <p:grpSp>
        <p:nvGrpSpPr>
          <p:cNvPr id="170" name="Google Shape;170;p36"/>
          <p:cNvGrpSpPr/>
          <p:nvPr/>
        </p:nvGrpSpPr>
        <p:grpSpPr>
          <a:xfrm>
            <a:off x="4852739" y="3576300"/>
            <a:ext cx="473400" cy="473400"/>
            <a:chOff x="4852739" y="3576300"/>
            <a:chExt cx="473400" cy="473400"/>
          </a:xfrm>
        </p:grpSpPr>
        <p:sp>
          <p:nvSpPr>
            <p:cNvPr id="171" name="Google Shape;171;p36"/>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6"/>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4</a:t>
              </a:r>
              <a:endParaRPr b="0" i="0" sz="600" u="none" cap="none" strike="noStrike">
                <a:solidFill>
                  <a:schemeClr val="dk2"/>
                </a:solidFill>
                <a:latin typeface="Arial"/>
                <a:ea typeface="Arial"/>
                <a:cs typeface="Arial"/>
                <a:sym typeface="Arial"/>
              </a:endParaRPr>
            </a:p>
          </p:txBody>
        </p:sp>
      </p:grpSp>
      <p:grpSp>
        <p:nvGrpSpPr>
          <p:cNvPr id="173" name="Google Shape;173;p36"/>
          <p:cNvGrpSpPr/>
          <p:nvPr/>
        </p:nvGrpSpPr>
        <p:grpSpPr>
          <a:xfrm>
            <a:off x="2824664" y="3576300"/>
            <a:ext cx="473400" cy="473400"/>
            <a:chOff x="2824664" y="3576300"/>
            <a:chExt cx="473400" cy="473400"/>
          </a:xfrm>
        </p:grpSpPr>
        <p:sp>
          <p:nvSpPr>
            <p:cNvPr id="174" name="Google Shape;174;p36"/>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6"/>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Arial"/>
                  <a:ea typeface="Arial"/>
                  <a:cs typeface="Arial"/>
                  <a:sym typeface="Arial"/>
                </a:rPr>
                <a:t>2</a:t>
              </a:r>
              <a:endParaRPr b="0" i="0" sz="600" u="none" cap="none" strike="noStrike">
                <a:solidFill>
                  <a:schemeClr val="dk2"/>
                </a:solidFill>
                <a:latin typeface="Arial"/>
                <a:ea typeface="Arial"/>
                <a:cs typeface="Arial"/>
                <a:sym typeface="Arial"/>
              </a:endParaRPr>
            </a:p>
          </p:txBody>
        </p:sp>
      </p:grpSp>
      <p:sp>
        <p:nvSpPr>
          <p:cNvPr id="176" name="Google Shape;176;p36"/>
          <p:cNvSpPr txBox="1"/>
          <p:nvPr/>
        </p:nvSpPr>
        <p:spPr>
          <a:xfrm>
            <a:off x="4199797" y="829746"/>
            <a:ext cx="1645200" cy="10653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727272"/>
                </a:solidFill>
                <a:latin typeface="Arial"/>
                <a:ea typeface="Arial"/>
                <a:cs typeface="Arial"/>
                <a:sym typeface="Arial"/>
              </a:rPr>
              <a:t>Data Preparation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Seleccionar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Limpieza de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Construcción de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Integración de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Formatear datos</a:t>
            </a:r>
            <a:endParaRPr b="0" i="0" sz="1400" u="none" cap="none" strike="noStrike">
              <a:solidFill>
                <a:srgbClr val="000000"/>
              </a:solidFill>
              <a:latin typeface="Arial"/>
              <a:ea typeface="Arial"/>
              <a:cs typeface="Arial"/>
              <a:sym typeface="Arial"/>
            </a:endParaRPr>
          </a:p>
        </p:txBody>
      </p:sp>
      <p:sp>
        <p:nvSpPr>
          <p:cNvPr id="177" name="Google Shape;177;p36"/>
          <p:cNvSpPr txBox="1"/>
          <p:nvPr/>
        </p:nvSpPr>
        <p:spPr>
          <a:xfrm>
            <a:off x="2126544" y="4049700"/>
            <a:ext cx="1869600" cy="1011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727272"/>
                </a:solidFill>
                <a:latin typeface="Arial"/>
                <a:ea typeface="Arial"/>
                <a:cs typeface="Arial"/>
                <a:sym typeface="Arial"/>
              </a:rPr>
              <a:t>Data Understanding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Reunir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Descripción de los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Exploración de los datos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Verificar la calidad de los </a:t>
            </a:r>
            <a:r>
              <a:rPr b="0" i="0" lang="en" sz="900" u="none" cap="none" strike="noStrike">
                <a:solidFill>
                  <a:schemeClr val="lt1"/>
                </a:solidFill>
                <a:latin typeface="Arial"/>
                <a:ea typeface="Arial"/>
                <a:cs typeface="Arial"/>
                <a:sym typeface="Arial"/>
              </a:rPr>
              <a:t>datos</a:t>
            </a:r>
            <a:endParaRPr b="0" i="0" sz="1400" u="none" cap="none" strike="noStrike">
              <a:solidFill>
                <a:srgbClr val="000000"/>
              </a:solidFill>
              <a:latin typeface="Arial"/>
              <a:ea typeface="Arial"/>
              <a:cs typeface="Arial"/>
              <a:sym typeface="Arial"/>
            </a:endParaRPr>
          </a:p>
        </p:txBody>
      </p:sp>
      <p:sp>
        <p:nvSpPr>
          <p:cNvPr id="178" name="Google Shape;178;p36"/>
          <p:cNvSpPr txBox="1"/>
          <p:nvPr/>
        </p:nvSpPr>
        <p:spPr>
          <a:xfrm>
            <a:off x="1367682" y="787603"/>
            <a:ext cx="1930500" cy="10110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727272"/>
                </a:solidFill>
                <a:latin typeface="Arial"/>
                <a:ea typeface="Arial"/>
                <a:cs typeface="Arial"/>
                <a:sym typeface="Arial"/>
              </a:rPr>
              <a:t>Business Understanding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Identificar los requerimientos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Evaluar la situación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Producir un plan preliminar de proyecto.</a:t>
            </a:r>
            <a:endParaRPr b="0" i="0" sz="1400" u="none" cap="none" strike="noStrike">
              <a:solidFill>
                <a:srgbClr val="000000"/>
              </a:solidFill>
              <a:latin typeface="Arial"/>
              <a:ea typeface="Arial"/>
              <a:cs typeface="Arial"/>
              <a:sym typeface="Arial"/>
            </a:endParaRPr>
          </a:p>
        </p:txBody>
      </p:sp>
      <p:sp>
        <p:nvSpPr>
          <p:cNvPr id="179" name="Google Shape;179;p36"/>
          <p:cNvSpPr txBox="1"/>
          <p:nvPr/>
        </p:nvSpPr>
        <p:spPr>
          <a:xfrm>
            <a:off x="4325227" y="3954452"/>
            <a:ext cx="1645200" cy="9192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727272"/>
                </a:solidFill>
                <a:latin typeface="Arial"/>
                <a:ea typeface="Arial"/>
                <a:cs typeface="Arial"/>
                <a:sym typeface="Arial"/>
              </a:rPr>
              <a:t>Modeling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Seleccionar modelos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Diseñar tests</a:t>
            </a:r>
            <a:endParaRPr b="0" i="0" sz="9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Entrenar modelos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Valorar el modelo</a:t>
            </a:r>
            <a:endParaRPr b="0" i="0" sz="1400" u="none" cap="none" strike="noStrike">
              <a:solidFill>
                <a:srgbClr val="000000"/>
              </a:solidFill>
              <a:latin typeface="Arial"/>
              <a:ea typeface="Arial"/>
              <a:cs typeface="Arial"/>
              <a:sym typeface="Arial"/>
            </a:endParaRPr>
          </a:p>
        </p:txBody>
      </p:sp>
      <p:sp>
        <p:nvSpPr>
          <p:cNvPr id="180" name="Google Shape;180;p36"/>
          <p:cNvSpPr txBox="1"/>
          <p:nvPr/>
        </p:nvSpPr>
        <p:spPr>
          <a:xfrm>
            <a:off x="6880814" y="3899036"/>
            <a:ext cx="1739100" cy="9192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727272"/>
                </a:solidFill>
                <a:latin typeface="Arial"/>
                <a:ea typeface="Arial"/>
                <a:cs typeface="Arial"/>
                <a:sym typeface="Arial"/>
              </a:rPr>
              <a:t>Deployment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6"/>
          <p:cNvSpPr txBox="1"/>
          <p:nvPr/>
        </p:nvSpPr>
        <p:spPr>
          <a:xfrm>
            <a:off x="6166652" y="979233"/>
            <a:ext cx="1645200" cy="9192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727272"/>
                </a:solidFill>
                <a:latin typeface="Arial"/>
                <a:ea typeface="Arial"/>
                <a:cs typeface="Arial"/>
                <a:sym typeface="Arial"/>
              </a:rPr>
              <a:t>Evaluation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Seleccionar modelos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Diseñar tests</a:t>
            </a:r>
            <a:endParaRPr b="0" i="0" sz="900" u="none" cap="none" strike="noStrike">
              <a:solidFill>
                <a:srgbClr val="727272"/>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Entrenar modelos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FFC000"/>
              </a:buClr>
              <a:buSzPts val="900"/>
              <a:buFont typeface="Noto Sans Symbols"/>
              <a:buChar char="✔"/>
            </a:pPr>
            <a:r>
              <a:rPr b="0" i="0" lang="en" sz="900" u="none" cap="none" strike="noStrike">
                <a:solidFill>
                  <a:srgbClr val="727272"/>
                </a:solidFill>
                <a:latin typeface="Arial"/>
                <a:ea typeface="Arial"/>
                <a:cs typeface="Arial"/>
                <a:sym typeface="Arial"/>
              </a:rPr>
              <a:t>Valorar el modelo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Bases</a:t>
            </a:r>
            <a:r>
              <a:rPr lang="en"/>
              <a:t> de datos no relacionales (Non-relational DB)</a:t>
            </a:r>
            <a:endParaRPr/>
          </a:p>
        </p:txBody>
      </p:sp>
      <p:sp>
        <p:nvSpPr>
          <p:cNvPr id="426" name="Google Shape;426;p72"/>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Los almacenes de</a:t>
            </a:r>
            <a:r>
              <a:rPr lang="en" sz="2000"/>
              <a:t> documentos están diseñados para almacenar datos similares a JSON</a:t>
            </a:r>
            <a:endParaRPr sz="2000"/>
          </a:p>
          <a:p>
            <a:pPr indent="-355600" lvl="0" marL="457200" rtl="0" algn="l">
              <a:spcBef>
                <a:spcPts val="0"/>
              </a:spcBef>
              <a:spcAft>
                <a:spcPts val="0"/>
              </a:spcAft>
              <a:buSzPts val="2000"/>
              <a:buChar char="●"/>
            </a:pPr>
            <a:r>
              <a:rPr lang="en" sz="2000"/>
              <a:t>Cada pieza de datos estructurados es un documento, cuyo formato puede cambiar con el tiempo</a:t>
            </a:r>
            <a:endParaRPr sz="2000"/>
          </a:p>
          <a:p>
            <a:pPr indent="0" lvl="0" marL="457200" rtl="0" algn="l">
              <a:spcBef>
                <a:spcPts val="1600"/>
              </a:spcBef>
              <a:spcAft>
                <a:spcPts val="0"/>
              </a:spcAft>
              <a:buNone/>
            </a:pPr>
            <a:r>
              <a:rPr lang="en" sz="1300"/>
              <a:t>{</a:t>
            </a:r>
            <a:endParaRPr sz="1300"/>
          </a:p>
          <a:p>
            <a:pPr indent="0" lvl="0" marL="457200" rtl="0" algn="l">
              <a:spcBef>
                <a:spcPts val="1600"/>
              </a:spcBef>
              <a:spcAft>
                <a:spcPts val="0"/>
              </a:spcAft>
              <a:buNone/>
            </a:pPr>
            <a:r>
              <a:rPr lang="en" sz="1300"/>
              <a:t>"título": "Frozen 2",</a:t>
            </a:r>
            <a:endParaRPr sz="1300"/>
          </a:p>
          <a:p>
            <a:pPr indent="0" lvl="0" marL="457200" rtl="0" algn="l">
              <a:spcBef>
                <a:spcPts val="1600"/>
              </a:spcBef>
              <a:spcAft>
                <a:spcPts val="0"/>
              </a:spcAft>
              <a:buNone/>
            </a:pPr>
            <a:r>
              <a:rPr lang="en" sz="1300"/>
              <a:t>"rating": "7.5"</a:t>
            </a:r>
            <a:endParaRPr sz="1300"/>
          </a:p>
          <a:p>
            <a:pPr indent="0" lvl="0" marL="457200" rtl="0" algn="l">
              <a:spcBef>
                <a:spcPts val="1600"/>
              </a:spcBef>
              <a:spcAft>
                <a:spcPts val="0"/>
              </a:spcAft>
              <a:buNone/>
            </a:pPr>
            <a:r>
              <a:rPr lang="en" sz="1300"/>
              <a:t>}</a:t>
            </a:r>
            <a:endParaRPr sz="13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3"/>
          <p:cNvSpPr txBox="1"/>
          <p:nvPr>
            <p:ph type="ctrTitle"/>
          </p:nvPr>
        </p:nvSpPr>
        <p:spPr>
          <a:xfrm>
            <a:off x="311700" y="1116925"/>
            <a:ext cx="8520600" cy="12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SQLITE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SQLite RDBMS</a:t>
            </a:r>
            <a:endParaRPr/>
          </a:p>
        </p:txBody>
      </p:sp>
      <p:sp>
        <p:nvSpPr>
          <p:cNvPr id="437" name="Google Shape;437;p74"/>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SQLite es serverless</a:t>
            </a:r>
            <a:endParaRPr sz="2000"/>
          </a:p>
          <a:p>
            <a:pPr indent="-355600" lvl="0" marL="457200" rtl="0" algn="l">
              <a:spcBef>
                <a:spcPts val="0"/>
              </a:spcBef>
              <a:spcAft>
                <a:spcPts val="0"/>
              </a:spcAft>
              <a:buSzPts val="2000"/>
              <a:buChar char="●"/>
            </a:pPr>
            <a:r>
              <a:rPr lang="en" sz="2000"/>
              <a:t>Las bases de datos SQLite son locales con archivos almacenados en el disco</a:t>
            </a:r>
            <a:endParaRPr sz="2000"/>
          </a:p>
          <a:p>
            <a:pPr indent="-355600" lvl="0" marL="457200" rtl="0" algn="l">
              <a:spcBef>
                <a:spcPts val="0"/>
              </a:spcBef>
              <a:spcAft>
                <a:spcPts val="0"/>
              </a:spcAft>
              <a:buSzPts val="2000"/>
              <a:buChar char="●"/>
            </a:pPr>
            <a:r>
              <a:rPr lang="en" sz="2000"/>
              <a:t>Acceder y manipular datos es extremadamente rápido</a:t>
            </a:r>
            <a:endParaRPr sz="2000"/>
          </a:p>
          <a:p>
            <a:pPr indent="-355600" lvl="0" marL="457200" rtl="0" algn="l">
              <a:spcBef>
                <a:spcPts val="0"/>
              </a:spcBef>
              <a:spcAft>
                <a:spcPts val="0"/>
              </a:spcAft>
              <a:buSzPts val="2000"/>
              <a:buChar char="●"/>
            </a:pPr>
            <a:r>
              <a:rPr lang="en" sz="2000"/>
              <a:t>No requiere instalación</a:t>
            </a:r>
            <a:endParaRPr sz="2000"/>
          </a:p>
          <a:p>
            <a:pPr indent="-355600" lvl="0" marL="457200" rtl="0" algn="l">
              <a:spcBef>
                <a:spcPts val="0"/>
              </a:spcBef>
              <a:spcAft>
                <a:spcPts val="0"/>
              </a:spcAft>
              <a:buSzPts val="2000"/>
              <a:buChar char="●"/>
            </a:pPr>
            <a:r>
              <a:rPr lang="en" sz="2000"/>
              <a:t>No se necesitan configuraciones de servidor</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5"/>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SQLite RDBMS</a:t>
            </a:r>
            <a:endParaRPr/>
          </a:p>
        </p:txBody>
      </p:sp>
      <p:sp>
        <p:nvSpPr>
          <p:cNvPr id="443" name="Google Shape;443;p75"/>
          <p:cNvSpPr txBox="1"/>
          <p:nvPr>
            <p:ph idx="4294967295" type="body"/>
          </p:nvPr>
        </p:nvSpPr>
        <p:spPr>
          <a:xfrm>
            <a:off x="643150" y="1113525"/>
            <a:ext cx="7041000" cy="3748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SQLite es </a:t>
            </a:r>
            <a:r>
              <a:rPr b="1" lang="en" sz="2000"/>
              <a:t>BUENISIMA</a:t>
            </a:r>
            <a:r>
              <a:rPr lang="en" sz="2000"/>
              <a:t> para prototipar DBs</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 sz="2000"/>
              <a:t> Es </a:t>
            </a:r>
            <a:r>
              <a:rPr lang="en" sz="2000"/>
              <a:t>útil</a:t>
            </a:r>
            <a:r>
              <a:rPr lang="en" sz="2000"/>
              <a:t> para exportarse a una RDBMS </a:t>
            </a:r>
            <a:r>
              <a:rPr lang="en" sz="2000"/>
              <a:t>más</a:t>
            </a:r>
            <a:r>
              <a:rPr lang="en" sz="2000"/>
              <a:t> sofisticada</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76"/>
          <p:cNvPicPr preferRelativeResize="0"/>
          <p:nvPr/>
        </p:nvPicPr>
        <p:blipFill>
          <a:blip r:embed="rId3">
            <a:alphaModFix/>
          </a:blip>
          <a:stretch>
            <a:fillRect/>
          </a:stretch>
        </p:blipFill>
        <p:spPr>
          <a:xfrm>
            <a:off x="-30087" y="-16925"/>
            <a:ext cx="9204173" cy="5177347"/>
          </a:xfrm>
          <a:prstGeom prst="rect">
            <a:avLst/>
          </a:prstGeom>
          <a:noFill/>
          <a:ln>
            <a:noFill/>
          </a:ln>
        </p:spPr>
      </p:pic>
      <p:sp>
        <p:nvSpPr>
          <p:cNvPr id="449" name="Google Shape;449;p76"/>
          <p:cNvSpPr/>
          <p:nvPr/>
        </p:nvSpPr>
        <p:spPr>
          <a:xfrm>
            <a:off x="803550" y="1659000"/>
            <a:ext cx="7536900" cy="1825500"/>
          </a:xfrm>
          <a:prstGeom prst="roundRect">
            <a:avLst>
              <a:gd fmla="val 16667" name="adj"/>
            </a:avLst>
          </a:prstGeom>
          <a:solidFill>
            <a:srgbClr val="434343">
              <a:alpha val="57690"/>
            </a:srgbClr>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6"/>
          <p:cNvSpPr txBox="1"/>
          <p:nvPr/>
        </p:nvSpPr>
        <p:spPr>
          <a:xfrm>
            <a:off x="1500000" y="1601400"/>
            <a:ext cx="6144000" cy="19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Hands-On: </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3600" u="sng">
                <a:solidFill>
                  <a:schemeClr val="hlink"/>
                </a:solidFill>
                <a:latin typeface="Montserrat"/>
                <a:ea typeface="Montserrat"/>
                <a:cs typeface="Montserrat"/>
                <a:sym typeface="Montserrat"/>
                <a:hlinkClick r:id="rId4"/>
              </a:rPr>
              <a:t>Intro python + SQL</a:t>
            </a:r>
            <a:endParaRPr b="1">
              <a:solidFill>
                <a:srgbClr val="FFFFFF"/>
              </a:solidFill>
            </a:endParaRPr>
          </a:p>
        </p:txBody>
      </p:sp>
      <p:pic>
        <p:nvPicPr>
          <p:cNvPr id="451" name="Google Shape;451;p76"/>
          <p:cNvPicPr preferRelativeResize="0"/>
          <p:nvPr/>
        </p:nvPicPr>
        <p:blipFill>
          <a:blip r:embed="rId5">
            <a:alphaModFix/>
          </a:blip>
          <a:stretch>
            <a:fillRect/>
          </a:stretch>
        </p:blipFill>
        <p:spPr>
          <a:xfrm>
            <a:off x="8153775" y="4767850"/>
            <a:ext cx="802874" cy="185675"/>
          </a:xfrm>
          <a:prstGeom prst="rect">
            <a:avLst/>
          </a:prstGeom>
          <a:noFill/>
          <a:ln>
            <a:noFill/>
          </a:ln>
        </p:spPr>
      </p:pic>
      <p:pic>
        <p:nvPicPr>
          <p:cNvPr id="452" name="Google Shape;452;p76"/>
          <p:cNvPicPr preferRelativeResize="0"/>
          <p:nvPr/>
        </p:nvPicPr>
        <p:blipFill>
          <a:blip r:embed="rId6">
            <a:alphaModFix/>
          </a:blip>
          <a:stretch>
            <a:fillRect/>
          </a:stretch>
        </p:blipFill>
        <p:spPr>
          <a:xfrm>
            <a:off x="8153775" y="4767850"/>
            <a:ext cx="802874" cy="18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7"/>
          <p:cNvSpPr txBox="1"/>
          <p:nvPr>
            <p:ph type="title"/>
          </p:nvPr>
        </p:nvSpPr>
        <p:spPr>
          <a:xfrm>
            <a:off x="3697100" y="1751650"/>
            <a:ext cx="48510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https://www.sqlitestudio.pl/</a:t>
            </a:r>
            <a:endParaRPr/>
          </a:p>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Overview</a:t>
            </a:r>
            <a:endParaRPr/>
          </a:p>
        </p:txBody>
      </p:sp>
      <p:sp>
        <p:nvSpPr>
          <p:cNvPr id="463" name="Google Shape;463;p78"/>
          <p:cNvSpPr txBox="1"/>
          <p:nvPr>
            <p:ph idx="4294967295" type="body"/>
          </p:nvPr>
        </p:nvSpPr>
        <p:spPr>
          <a:xfrm>
            <a:off x="643150" y="1113525"/>
            <a:ext cx="7668300" cy="374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t>SELECT * FROM Countries WHERE continent = ‘Europe’;</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cxnSp>
        <p:nvCxnSpPr>
          <p:cNvPr id="464" name="Google Shape;464;p78"/>
          <p:cNvCxnSpPr/>
          <p:nvPr/>
        </p:nvCxnSpPr>
        <p:spPr>
          <a:xfrm>
            <a:off x="1348925" y="1663250"/>
            <a:ext cx="6382200" cy="1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900"/>
                                        <p:tgtEl>
                                          <p:spTgt spid="464"/>
                                        </p:tgtEl>
                                      </p:cBhvr>
                                    </p:animEffect>
                                    <p:set>
                                      <p:cBhvr>
                                        <p:cTn dur="1" fill="hold">
                                          <p:stCondLst>
                                            <p:cond delay="900"/>
                                          </p:stCondLst>
                                        </p:cTn>
                                        <p:tgtEl>
                                          <p:spTgt spid="4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Overview</a:t>
            </a:r>
            <a:endParaRPr/>
          </a:p>
        </p:txBody>
      </p:sp>
      <p:sp>
        <p:nvSpPr>
          <p:cNvPr id="470" name="Google Shape;470;p79"/>
          <p:cNvSpPr txBox="1"/>
          <p:nvPr>
            <p:ph idx="4294967295" type="body"/>
          </p:nvPr>
        </p:nvSpPr>
        <p:spPr>
          <a:xfrm>
            <a:off x="643150" y="1113525"/>
            <a:ext cx="7668300" cy="3748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000"/>
              <a:t>CRUD</a:t>
            </a:r>
            <a:endParaRPr sz="2000"/>
          </a:p>
          <a:p>
            <a:pPr indent="-355600" lvl="0" marL="457200" rtl="0" algn="l">
              <a:spcBef>
                <a:spcPts val="1600"/>
              </a:spcBef>
              <a:spcAft>
                <a:spcPts val="0"/>
              </a:spcAft>
              <a:buSzPts val="2000"/>
              <a:buChar char="●"/>
            </a:pPr>
            <a:r>
              <a:rPr lang="en" sz="2000"/>
              <a:t>CREATE</a:t>
            </a:r>
            <a:endParaRPr sz="2000"/>
          </a:p>
          <a:p>
            <a:pPr indent="-355600" lvl="0" marL="457200" rtl="0" algn="l">
              <a:spcBef>
                <a:spcPts val="0"/>
              </a:spcBef>
              <a:spcAft>
                <a:spcPts val="0"/>
              </a:spcAft>
              <a:buSzPts val="2000"/>
              <a:buChar char="●"/>
            </a:pPr>
            <a:r>
              <a:rPr lang="en" sz="2000"/>
              <a:t>READ</a:t>
            </a:r>
            <a:endParaRPr sz="2000"/>
          </a:p>
          <a:p>
            <a:pPr indent="-355600" lvl="0" marL="457200" rtl="0" algn="l">
              <a:spcBef>
                <a:spcPts val="0"/>
              </a:spcBef>
              <a:spcAft>
                <a:spcPts val="0"/>
              </a:spcAft>
              <a:buSzPts val="2000"/>
              <a:buChar char="●"/>
            </a:pPr>
            <a:r>
              <a:rPr lang="en" sz="2000"/>
              <a:t>UPDATE</a:t>
            </a:r>
            <a:endParaRPr sz="2000"/>
          </a:p>
          <a:p>
            <a:pPr indent="-355600" lvl="0" marL="457200" rtl="0" algn="l">
              <a:spcBef>
                <a:spcPts val="0"/>
              </a:spcBef>
              <a:spcAft>
                <a:spcPts val="0"/>
              </a:spcAft>
              <a:buSzPts val="2000"/>
              <a:buChar char="●"/>
            </a:pPr>
            <a:r>
              <a:rPr lang="en" sz="2000"/>
              <a:t>DELETE</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0"/>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 Db tiene tablas</a:t>
            </a:r>
            <a:endParaRPr/>
          </a:p>
        </p:txBody>
      </p:sp>
      <p:sp>
        <p:nvSpPr>
          <p:cNvPr id="476" name="Google Shape;476;p8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Cliente</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77" name="Google Shape;477;p80"/>
          <p:cNvGraphicFramePr/>
          <p:nvPr/>
        </p:nvGraphicFramePr>
        <p:xfrm>
          <a:off x="952500" y="1809750"/>
          <a:ext cx="3000000" cy="3000000"/>
        </p:xfrm>
        <a:graphic>
          <a:graphicData uri="http://schemas.openxmlformats.org/drawingml/2006/table">
            <a:tbl>
              <a:tblPr>
                <a:noFill/>
                <a:tableStyleId>{9F3C751E-37DE-4592-994B-0103A3BF0025}</a:tableStyleId>
              </a:tblPr>
              <a:tblGrid>
                <a:gridCol w="988725"/>
                <a:gridCol w="988725"/>
                <a:gridCol w="9887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78" name="Google Shape;478;p80"/>
          <p:cNvSpPr txBox="1"/>
          <p:nvPr>
            <p:ph idx="1" type="body"/>
          </p:nvPr>
        </p:nvSpPr>
        <p:spPr>
          <a:xfrm>
            <a:off x="4901925" y="1152475"/>
            <a:ext cx="39999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Articulo</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79" name="Google Shape;479;p80"/>
          <p:cNvGraphicFramePr/>
          <p:nvPr/>
        </p:nvGraphicFramePr>
        <p:xfrm>
          <a:off x="5542725" y="1809750"/>
          <a:ext cx="3000000" cy="3000000"/>
        </p:xfrm>
        <a:graphic>
          <a:graphicData uri="http://schemas.openxmlformats.org/drawingml/2006/table">
            <a:tbl>
              <a:tblPr>
                <a:noFill/>
                <a:tableStyleId>{9F3C751E-37DE-4592-994B-0103A3BF0025}</a:tableStyleId>
              </a:tblPr>
              <a:tblGrid>
                <a:gridCol w="988725"/>
                <a:gridCol w="988725"/>
                <a:gridCol w="9887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1"/>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a:t>
            </a:r>
            <a:r>
              <a:rPr lang="en"/>
              <a:t>tablas tienen filas y columnas</a:t>
            </a:r>
            <a:endParaRPr/>
          </a:p>
        </p:txBody>
      </p:sp>
      <p:sp>
        <p:nvSpPr>
          <p:cNvPr id="485" name="Google Shape;485;p8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Cliente</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86" name="Google Shape;486;p81"/>
          <p:cNvGraphicFramePr/>
          <p:nvPr/>
        </p:nvGraphicFramePr>
        <p:xfrm>
          <a:off x="952500" y="1809750"/>
          <a:ext cx="3000000" cy="3000000"/>
        </p:xfrm>
        <a:graphic>
          <a:graphicData uri="http://schemas.openxmlformats.org/drawingml/2006/table">
            <a:tbl>
              <a:tblPr>
                <a:noFill/>
                <a:tableStyleId>{9F3C751E-37DE-4592-994B-0103A3BF0025}</a:tableStyleId>
              </a:tblPr>
              <a:tblGrid>
                <a:gridCol w="988725"/>
                <a:gridCol w="988725"/>
                <a:gridCol w="988725"/>
              </a:tblGrid>
              <a:tr h="381000">
                <a:tc>
                  <a:txBody>
                    <a:bodyPr/>
                    <a:lstStyle/>
                    <a:p>
                      <a:pPr indent="0" lvl="0" marL="0" rtl="0" algn="l">
                        <a:spcBef>
                          <a:spcPts val="0"/>
                        </a:spcBef>
                        <a:spcAft>
                          <a:spcPts val="0"/>
                        </a:spcAft>
                        <a:buNone/>
                      </a:pPr>
                      <a:r>
                        <a:rPr lang="en"/>
                        <a:t>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name</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address</a:t>
                      </a:r>
                      <a:endParaRPr/>
                    </a:p>
                  </a:txBody>
                  <a:tcPr marT="91425" marB="91425" marR="91425" marL="91425">
                    <a:solidFill>
                      <a:srgbClr val="6C6C6C"/>
                    </a:solidFill>
                  </a:tcPr>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eider</a:t>
                      </a:r>
                      <a:endParaRPr/>
                    </a:p>
                  </a:txBody>
                  <a:tcPr marT="91425" marB="91425" marR="91425" marL="91425"/>
                </a:tc>
                <a:tc>
                  <a:txBody>
                    <a:bodyPr/>
                    <a:lstStyle/>
                    <a:p>
                      <a:pPr indent="0" lvl="0" marL="0" rtl="0" algn="l">
                        <a:spcBef>
                          <a:spcPts val="0"/>
                        </a:spcBef>
                        <a:spcAft>
                          <a:spcPts val="0"/>
                        </a:spcAft>
                        <a:buNone/>
                      </a:pPr>
                      <a:r>
                        <a:rPr lang="en"/>
                        <a:t>La 2525</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kike</a:t>
                      </a:r>
                      <a:endParaRPr/>
                    </a:p>
                  </a:txBody>
                  <a:tcPr marT="91425" marB="91425" marR="91425" marL="91425"/>
                </a:tc>
                <a:tc>
                  <a:txBody>
                    <a:bodyPr/>
                    <a:lstStyle/>
                    <a:p>
                      <a:pPr indent="0" lvl="0" marL="0" rtl="0" algn="l">
                        <a:spcBef>
                          <a:spcPts val="0"/>
                        </a:spcBef>
                        <a:spcAft>
                          <a:spcPts val="0"/>
                        </a:spcAft>
                        <a:buNone/>
                      </a:pPr>
                      <a:r>
                        <a:rPr lang="en"/>
                        <a:t>Los pinos 122</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kathia</a:t>
                      </a:r>
                      <a:endParaRPr/>
                    </a:p>
                  </a:txBody>
                  <a:tcPr marT="91425" marB="91425" marR="91425" marL="91425"/>
                </a:tc>
                <a:tc>
                  <a:txBody>
                    <a:bodyPr/>
                    <a:lstStyle/>
                    <a:p>
                      <a:pPr indent="0" lvl="0" marL="0" rtl="0" algn="l">
                        <a:spcBef>
                          <a:spcPts val="0"/>
                        </a:spcBef>
                        <a:spcAft>
                          <a:spcPts val="0"/>
                        </a:spcAft>
                        <a:buNone/>
                      </a:pPr>
                      <a:r>
                        <a:rPr lang="en"/>
                        <a:t>Viñedos 930</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nvSpPr>
        <p:spPr>
          <a:xfrm>
            <a:off x="428225" y="317000"/>
            <a:ext cx="72708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accent1"/>
                </a:solidFill>
                <a:latin typeface="Montserrat"/>
                <a:ea typeface="Montserrat"/>
                <a:cs typeface="Montserrat"/>
                <a:sym typeface="Montserrat"/>
              </a:rPr>
              <a:t>Agenda</a:t>
            </a:r>
            <a:endParaRPr b="1" sz="3600">
              <a:solidFill>
                <a:schemeClr val="accent1"/>
              </a:solidFill>
              <a:latin typeface="Montserrat"/>
              <a:ea typeface="Montserrat"/>
              <a:cs typeface="Montserrat"/>
              <a:sym typeface="Montserrat"/>
            </a:endParaRPr>
          </a:p>
        </p:txBody>
      </p:sp>
      <p:pic>
        <p:nvPicPr>
          <p:cNvPr id="187" name="Google Shape;187;p37"/>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88" name="Google Shape;188;p37"/>
          <p:cNvSpPr txBox="1"/>
          <p:nvPr/>
        </p:nvSpPr>
        <p:spPr>
          <a:xfrm>
            <a:off x="517800" y="1100950"/>
            <a:ext cx="7968000" cy="3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1. ¿Qué es la Ingeniería de Datos?.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rgbClr val="FFFFFF"/>
                </a:highlight>
                <a:latin typeface="Montserrat"/>
                <a:ea typeface="Montserrat"/>
                <a:cs typeface="Montserrat"/>
                <a:sym typeface="Montserrat"/>
              </a:rPr>
              <a:t>2. Data Engineer vs ML Engineer vs Data Scientist.</a:t>
            </a:r>
            <a:endParaRPr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3</a:t>
            </a:r>
            <a:r>
              <a:rPr b="1" lang="en" sz="2100">
                <a:solidFill>
                  <a:srgbClr val="1F1F1F"/>
                </a:solidFill>
                <a:highlight>
                  <a:schemeClr val="lt1"/>
                </a:highlight>
                <a:latin typeface="Montserrat"/>
                <a:ea typeface="Montserrat"/>
                <a:cs typeface="Montserrat"/>
                <a:sym typeface="Montserrat"/>
              </a:rPr>
              <a:t>. ETLs.</a:t>
            </a:r>
            <a:endParaRPr b="1" sz="2100">
              <a:solidFill>
                <a:srgbClr val="1F1F1F"/>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2100">
                <a:solidFill>
                  <a:srgbClr val="1F1F1F"/>
                </a:solidFill>
                <a:highlight>
                  <a:schemeClr val="lt1"/>
                </a:highlight>
                <a:latin typeface="Montserrat"/>
                <a:ea typeface="Montserrat"/>
                <a:cs typeface="Montserrat"/>
                <a:sym typeface="Montserrat"/>
              </a:rPr>
              <a:t>4</a:t>
            </a:r>
            <a:r>
              <a:rPr b="1" lang="en" sz="2100">
                <a:solidFill>
                  <a:srgbClr val="1F1F1F"/>
                </a:solidFill>
                <a:highlight>
                  <a:schemeClr val="lt1"/>
                </a:highlight>
                <a:latin typeface="Montserrat"/>
                <a:ea typeface="Montserrat"/>
                <a:cs typeface="Montserrat"/>
                <a:sym typeface="Montserrat"/>
              </a:rPr>
              <a:t>. Python: Working with DBs</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b="1"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2100">
              <a:solidFill>
                <a:srgbClr val="1F1F1F"/>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b="1" sz="2100">
              <a:solidFill>
                <a:srgbClr val="1F1F1F"/>
              </a:solidFill>
              <a:highlight>
                <a:srgbClr val="FFFFFF"/>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 tablas estan relacionadas por llaves</a:t>
            </a:r>
            <a:endParaRPr/>
          </a:p>
        </p:txBody>
      </p:sp>
      <p:sp>
        <p:nvSpPr>
          <p:cNvPr id="492" name="Google Shape;492;p82"/>
          <p:cNvSpPr txBox="1"/>
          <p:nvPr>
            <p:ph idx="1" type="body"/>
          </p:nvPr>
        </p:nvSpPr>
        <p:spPr>
          <a:xfrm>
            <a:off x="311700" y="962875"/>
            <a:ext cx="3999900" cy="396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Cliente</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
        <p:nvSpPr>
          <p:cNvPr id="493" name="Google Shape;493;p82"/>
          <p:cNvSpPr txBox="1"/>
          <p:nvPr>
            <p:ph idx="1" type="body"/>
          </p:nvPr>
        </p:nvSpPr>
        <p:spPr>
          <a:xfrm>
            <a:off x="4901925" y="681725"/>
            <a:ext cx="3999900" cy="396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Articulo</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graphicFrame>
        <p:nvGraphicFramePr>
          <p:cNvPr id="494" name="Google Shape;494;p82"/>
          <p:cNvGraphicFramePr/>
          <p:nvPr/>
        </p:nvGraphicFramePr>
        <p:xfrm>
          <a:off x="703113" y="1384150"/>
          <a:ext cx="3000000" cy="3000000"/>
        </p:xfrm>
        <a:graphic>
          <a:graphicData uri="http://schemas.openxmlformats.org/drawingml/2006/table">
            <a:tbl>
              <a:tblPr>
                <a:noFill/>
                <a:tableStyleId>{9F3C751E-37DE-4592-994B-0103A3BF0025}</a:tableStyleId>
              </a:tblPr>
              <a:tblGrid>
                <a:gridCol w="988725"/>
                <a:gridCol w="988725"/>
                <a:gridCol w="988725"/>
              </a:tblGrid>
              <a:tr h="381000">
                <a:tc>
                  <a:txBody>
                    <a:bodyPr/>
                    <a:lstStyle/>
                    <a:p>
                      <a:pPr indent="0" lvl="0" marL="0" rtl="0" algn="l">
                        <a:spcBef>
                          <a:spcPts val="0"/>
                        </a:spcBef>
                        <a:spcAft>
                          <a:spcPts val="0"/>
                        </a:spcAft>
                        <a:buNone/>
                      </a:pPr>
                      <a:r>
                        <a:rPr lang="en"/>
                        <a:t>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name</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address</a:t>
                      </a:r>
                      <a:endParaRPr/>
                    </a:p>
                  </a:txBody>
                  <a:tcPr marT="91425" marB="91425" marR="91425" marL="91425">
                    <a:solidFill>
                      <a:srgbClr val="6C6C6C"/>
                    </a:solidFill>
                  </a:tcPr>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eider</a:t>
                      </a:r>
                      <a:endParaRPr/>
                    </a:p>
                  </a:txBody>
                  <a:tcPr marT="91425" marB="91425" marR="91425" marL="91425"/>
                </a:tc>
                <a:tc>
                  <a:txBody>
                    <a:bodyPr/>
                    <a:lstStyle/>
                    <a:p>
                      <a:pPr indent="0" lvl="0" marL="0" rtl="0" algn="l">
                        <a:spcBef>
                          <a:spcPts val="0"/>
                        </a:spcBef>
                        <a:spcAft>
                          <a:spcPts val="0"/>
                        </a:spcAft>
                        <a:buNone/>
                      </a:pPr>
                      <a:r>
                        <a:rPr lang="en"/>
                        <a:t>La 2525</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kike</a:t>
                      </a:r>
                      <a:endParaRPr/>
                    </a:p>
                  </a:txBody>
                  <a:tcPr marT="91425" marB="91425" marR="91425" marL="91425"/>
                </a:tc>
                <a:tc>
                  <a:txBody>
                    <a:bodyPr/>
                    <a:lstStyle/>
                    <a:p>
                      <a:pPr indent="0" lvl="0" marL="0" rtl="0" algn="l">
                        <a:spcBef>
                          <a:spcPts val="0"/>
                        </a:spcBef>
                        <a:spcAft>
                          <a:spcPts val="0"/>
                        </a:spcAft>
                        <a:buNone/>
                      </a:pPr>
                      <a:r>
                        <a:rPr lang="en"/>
                        <a:t>Los pinos 122</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kathia</a:t>
                      </a:r>
                      <a:endParaRPr/>
                    </a:p>
                  </a:txBody>
                  <a:tcPr marT="91425" marB="91425" marR="91425" marL="91425"/>
                </a:tc>
                <a:tc>
                  <a:txBody>
                    <a:bodyPr/>
                    <a:lstStyle/>
                    <a:p>
                      <a:pPr indent="0" lvl="0" marL="0" rtl="0" algn="l">
                        <a:spcBef>
                          <a:spcPts val="0"/>
                        </a:spcBef>
                        <a:spcAft>
                          <a:spcPts val="0"/>
                        </a:spcAft>
                        <a:buNone/>
                      </a:pPr>
                      <a:r>
                        <a:rPr lang="en"/>
                        <a:t>Viñedos 930</a:t>
                      </a:r>
                      <a:endParaRPr/>
                    </a:p>
                  </a:txBody>
                  <a:tcPr marT="91425" marB="91425" marR="91425" marL="91425"/>
                </a:tc>
              </a:tr>
            </a:tbl>
          </a:graphicData>
        </a:graphic>
      </p:graphicFrame>
      <p:graphicFrame>
        <p:nvGraphicFramePr>
          <p:cNvPr id="495" name="Google Shape;495;p82"/>
          <p:cNvGraphicFramePr/>
          <p:nvPr/>
        </p:nvGraphicFramePr>
        <p:xfrm>
          <a:off x="4901913" y="1077700"/>
          <a:ext cx="3000000" cy="3000000"/>
        </p:xfrm>
        <a:graphic>
          <a:graphicData uri="http://schemas.openxmlformats.org/drawingml/2006/table">
            <a:tbl>
              <a:tblPr>
                <a:noFill/>
                <a:tableStyleId>{9F3C751E-37DE-4592-994B-0103A3BF0025}</a:tableStyleId>
              </a:tblPr>
              <a:tblGrid>
                <a:gridCol w="988725"/>
                <a:gridCol w="988725"/>
                <a:gridCol w="988725"/>
              </a:tblGrid>
              <a:tr h="381000">
                <a:tc>
                  <a:txBody>
                    <a:bodyPr/>
                    <a:lstStyle/>
                    <a:p>
                      <a:pPr indent="0" lvl="0" marL="0" rtl="0" algn="l">
                        <a:spcBef>
                          <a:spcPts val="0"/>
                        </a:spcBef>
                        <a:spcAft>
                          <a:spcPts val="0"/>
                        </a:spcAft>
                        <a:buNone/>
                      </a:pPr>
                      <a:r>
                        <a:rPr lang="en"/>
                        <a:t>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name</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precio</a:t>
                      </a:r>
                      <a:endParaRPr/>
                    </a:p>
                  </a:txBody>
                  <a:tcPr marT="91425" marB="91425" marR="91425" marL="91425">
                    <a:solidFill>
                      <a:srgbClr val="6C6C6C"/>
                    </a:solidFill>
                  </a:tcPr>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Pc gamer</a:t>
                      </a:r>
                      <a:endParaRPr/>
                    </a:p>
                  </a:txBody>
                  <a:tcPr marT="91425" marB="91425" marR="91425" marL="91425"/>
                </a:tc>
                <a:tc>
                  <a:txBody>
                    <a:bodyPr/>
                    <a:lstStyle/>
                    <a:p>
                      <a:pPr indent="0" lvl="0" marL="0" rtl="0" algn="l">
                        <a:spcBef>
                          <a:spcPts val="0"/>
                        </a:spcBef>
                        <a:spcAft>
                          <a:spcPts val="0"/>
                        </a:spcAft>
                        <a:buNone/>
                      </a:pPr>
                      <a:r>
                        <a:rPr lang="en"/>
                        <a:t>25,000</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lapiz</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mouse</a:t>
                      </a:r>
                      <a:endParaRPr/>
                    </a:p>
                  </a:txBody>
                  <a:tcPr marT="91425" marB="91425" marR="91425" marL="91425"/>
                </a:tc>
                <a:tc>
                  <a:txBody>
                    <a:bodyPr/>
                    <a:lstStyle/>
                    <a:p>
                      <a:pPr indent="0" lvl="0" marL="0" rtl="0" algn="l">
                        <a:spcBef>
                          <a:spcPts val="0"/>
                        </a:spcBef>
                        <a:spcAft>
                          <a:spcPts val="0"/>
                        </a:spcAft>
                        <a:buNone/>
                      </a:pPr>
                      <a:r>
                        <a:rPr lang="en"/>
                        <a:t>200</a:t>
                      </a:r>
                      <a:endParaRPr/>
                    </a:p>
                  </a:txBody>
                  <a:tcPr marT="91425" marB="91425" marR="91425" marL="91425"/>
                </a:tc>
              </a:tr>
            </a:tbl>
          </a:graphicData>
        </a:graphic>
      </p:graphicFrame>
      <p:graphicFrame>
        <p:nvGraphicFramePr>
          <p:cNvPr id="496" name="Google Shape;496;p82"/>
          <p:cNvGraphicFramePr/>
          <p:nvPr/>
        </p:nvGraphicFramePr>
        <p:xfrm>
          <a:off x="4562488" y="3058525"/>
          <a:ext cx="3000000" cy="3000000"/>
        </p:xfrm>
        <a:graphic>
          <a:graphicData uri="http://schemas.openxmlformats.org/drawingml/2006/table">
            <a:tbl>
              <a:tblPr>
                <a:noFill/>
                <a:tableStyleId>{9F3C751E-37DE-4592-994B-0103A3BF0025}</a:tableStyleId>
              </a:tblPr>
              <a:tblGrid>
                <a:gridCol w="976875"/>
                <a:gridCol w="976875"/>
                <a:gridCol w="976875"/>
                <a:gridCol w="976875"/>
              </a:tblGrid>
              <a:tr h="609575">
                <a:tc>
                  <a:txBody>
                    <a:bodyPr/>
                    <a:lstStyle/>
                    <a:p>
                      <a:pPr indent="0" lvl="0" marL="0" rtl="0" algn="l">
                        <a:spcBef>
                          <a:spcPts val="0"/>
                        </a:spcBef>
                        <a:spcAft>
                          <a:spcPts val="0"/>
                        </a:spcAft>
                        <a:buNone/>
                      </a:pPr>
                      <a:r>
                        <a:rPr lang="en"/>
                        <a:t>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Cliente_id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Ariculo_id</a:t>
                      </a:r>
                      <a:endParaRPr/>
                    </a:p>
                  </a:txBody>
                  <a:tcPr marT="91425" marB="91425" marR="91425" marL="91425">
                    <a:solidFill>
                      <a:srgbClr val="6C6C6C"/>
                    </a:solidFill>
                  </a:tcPr>
                </a:tc>
                <a:tc>
                  <a:txBody>
                    <a:bodyPr/>
                    <a:lstStyle/>
                    <a:p>
                      <a:pPr indent="0" lvl="0" marL="0" rtl="0" algn="l">
                        <a:spcBef>
                          <a:spcPts val="0"/>
                        </a:spcBef>
                        <a:spcAft>
                          <a:spcPts val="0"/>
                        </a:spcAft>
                        <a:buNone/>
                      </a:pPr>
                      <a:r>
                        <a:rPr lang="en"/>
                        <a:t>cantidad</a:t>
                      </a:r>
                      <a:endParaRPr/>
                    </a:p>
                  </a:txBody>
                  <a:tcPr marT="91425" marB="91425" marR="91425" marL="91425">
                    <a:solidFill>
                      <a:srgbClr val="6C6C6C"/>
                    </a:solidFill>
                  </a:tcPr>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962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962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bl>
          </a:graphicData>
        </a:graphic>
      </p:graphicFrame>
      <p:sp>
        <p:nvSpPr>
          <p:cNvPr id="497" name="Google Shape;497;p82"/>
          <p:cNvSpPr txBox="1"/>
          <p:nvPr>
            <p:ph idx="1" type="body"/>
          </p:nvPr>
        </p:nvSpPr>
        <p:spPr>
          <a:xfrm>
            <a:off x="3794738" y="2578325"/>
            <a:ext cx="3999900" cy="396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2000"/>
              <a:t>ventas</a:t>
            </a:r>
            <a:endParaRPr sz="2000"/>
          </a:p>
          <a:p>
            <a:pPr indent="0" lvl="0" marL="9144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comands</a:t>
            </a:r>
            <a:endParaRPr/>
          </a:p>
        </p:txBody>
      </p:sp>
      <p:sp>
        <p:nvSpPr>
          <p:cNvPr id="503" name="Google Shape;503;p83"/>
          <p:cNvSpPr txBox="1"/>
          <p:nvPr>
            <p:ph idx="4294967295" type="body"/>
          </p:nvPr>
        </p:nvSpPr>
        <p:spPr>
          <a:xfrm>
            <a:off x="643150" y="1113525"/>
            <a:ext cx="7668300" cy="37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SELECT * FROM Country;</a:t>
            </a:r>
            <a:endParaRPr sz="2000"/>
          </a:p>
          <a:p>
            <a:pPr indent="0" lvl="0" marL="0" rtl="0" algn="l">
              <a:spcBef>
                <a:spcPts val="1600"/>
              </a:spcBef>
              <a:spcAft>
                <a:spcPts val="0"/>
              </a:spcAft>
              <a:buNone/>
            </a:pPr>
            <a:r>
              <a:rPr lang="en" sz="2000"/>
              <a:t>SELECT Name, Continent, Region FROM Country WHERE Continent = "Europe";</a:t>
            </a:r>
            <a:endParaRPr sz="2000"/>
          </a:p>
          <a:p>
            <a:pPr indent="0" lvl="0" marL="0" rtl="0" algn="l">
              <a:spcBef>
                <a:spcPts val="1600"/>
              </a:spcBef>
              <a:spcAft>
                <a:spcPts val="0"/>
              </a:spcAft>
              <a:buNone/>
            </a:pPr>
            <a:r>
              <a:rPr lang="en" sz="2000"/>
              <a:t>SELECT Name, Continent, Region FROM Country WHERE Continent = "Europe" ORDER BY Name;</a:t>
            </a:r>
            <a:endParaRPr sz="2000"/>
          </a:p>
          <a:p>
            <a:pPr indent="0" lvl="0" marL="0" rtl="0" algn="l">
              <a:spcBef>
                <a:spcPts val="1600"/>
              </a:spcBef>
              <a:spcAft>
                <a:spcPts val="0"/>
              </a:spcAft>
              <a:buNone/>
            </a:pPr>
            <a:r>
              <a:rPr lang="en" sz="2000"/>
              <a:t>SELECT COUNT(*) FROM Country WHERE Population &gt; 1000000;</a:t>
            </a:r>
            <a:endParaRPr sz="2000"/>
          </a:p>
          <a:p>
            <a:pPr indent="0" lvl="0" marL="0" rtl="0" algn="l">
              <a:spcBef>
                <a:spcPts val="1600"/>
              </a:spcBef>
              <a:spcAft>
                <a:spcPts val="0"/>
              </a:spcAft>
              <a:buClr>
                <a:schemeClr val="dk1"/>
              </a:buClr>
              <a:buSzPts val="1100"/>
              <a:buFont typeface="Arial"/>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0"/>
              </a:spcAft>
              <a:buNone/>
            </a:pPr>
            <a:r>
              <a:t/>
            </a:r>
            <a:endParaRPr sz="2000"/>
          </a:p>
          <a:p>
            <a:pPr indent="0" lvl="0" marL="457200" rtl="0" algn="l">
              <a:spcBef>
                <a:spcPts val="1600"/>
              </a:spcBef>
              <a:spcAft>
                <a:spcPts val="1600"/>
              </a:spcAft>
              <a:buNone/>
            </a:pPr>
            <a:r>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311700" y="10901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a:t>
            </a:r>
            <a:endParaRPr/>
          </a:p>
        </p:txBody>
      </p:sp>
      <p:pic>
        <p:nvPicPr>
          <p:cNvPr id="509" name="Google Shape;509;p84"/>
          <p:cNvPicPr preferRelativeResize="0"/>
          <p:nvPr/>
        </p:nvPicPr>
        <p:blipFill>
          <a:blip r:embed="rId3">
            <a:alphaModFix/>
          </a:blip>
          <a:stretch>
            <a:fillRect/>
          </a:stretch>
        </p:blipFill>
        <p:spPr>
          <a:xfrm>
            <a:off x="795325" y="735338"/>
            <a:ext cx="6507926" cy="3672825"/>
          </a:xfrm>
          <a:prstGeom prst="rect">
            <a:avLst/>
          </a:prstGeom>
          <a:noFill/>
          <a:ln>
            <a:noFill/>
          </a:ln>
        </p:spPr>
      </p:pic>
      <p:pic>
        <p:nvPicPr>
          <p:cNvPr id="510" name="Google Shape;510;p84"/>
          <p:cNvPicPr preferRelativeResize="0"/>
          <p:nvPr/>
        </p:nvPicPr>
        <p:blipFill>
          <a:blip r:embed="rId4">
            <a:alphaModFix/>
          </a:blip>
          <a:stretch>
            <a:fillRect/>
          </a:stretch>
        </p:blipFill>
        <p:spPr>
          <a:xfrm>
            <a:off x="795327" y="4461800"/>
            <a:ext cx="4771876" cy="981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85"/>
          <p:cNvSpPr txBox="1"/>
          <p:nvPr>
            <p:ph type="ctrTitle"/>
          </p:nvPr>
        </p:nvSpPr>
        <p:spPr>
          <a:xfrm>
            <a:off x="311700" y="1116925"/>
            <a:ext cx="8520600" cy="278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Tarea :c:</a:t>
            </a:r>
            <a:endParaRPr/>
          </a:p>
          <a:p>
            <a:pPr indent="0" lvl="0" marL="0" rtl="0" algn="ctr">
              <a:spcBef>
                <a:spcPts val="0"/>
              </a:spcBef>
              <a:spcAft>
                <a:spcPts val="0"/>
              </a:spcAft>
              <a:buNone/>
            </a:pPr>
            <a:r>
              <a:rPr lang="en" u="sng">
                <a:solidFill>
                  <a:schemeClr val="hlink"/>
                </a:solidFill>
                <a:hlinkClick r:id="rId3"/>
              </a:rPr>
              <a:t>Insalar MYSQL en mac</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4"/>
              </a:rPr>
              <a:t>Instalar MYSQL en Windows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nvSpPr>
        <p:spPr>
          <a:xfrm>
            <a:off x="3999200" y="1643700"/>
            <a:ext cx="4418700" cy="23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Wrangling  </a:t>
            </a:r>
            <a:r>
              <a:rPr b="1" lang="en" sz="2000">
                <a:solidFill>
                  <a:srgbClr val="441848"/>
                </a:solidFill>
                <a:latin typeface="Montserrat"/>
                <a:ea typeface="Montserrat"/>
                <a:cs typeface="Montserrat"/>
                <a:sym typeface="Montserrat"/>
              </a:rPr>
              <a:t>Data Engineering.</a:t>
            </a:r>
            <a:endParaRPr b="1" sz="100"/>
          </a:p>
        </p:txBody>
      </p:sp>
      <p:pic>
        <p:nvPicPr>
          <p:cNvPr id="521" name="Google Shape;521;p86"/>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522" name="Google Shape;522;p86"/>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523" name="Google Shape;523;p86"/>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441848"/>
                </a:solidFill>
                <a:latin typeface="Montserrat"/>
                <a:ea typeface="Montserrat"/>
                <a:cs typeface="Montserrat"/>
                <a:sym typeface="Montserrat"/>
              </a:rPr>
              <a:t>Obtención de datos con Python</a:t>
            </a:r>
            <a:endParaRPr sz="2700"/>
          </a:p>
        </p:txBody>
      </p:sp>
      <p:pic>
        <p:nvPicPr>
          <p:cNvPr id="194" name="Google Shape;194;p38"/>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195" name="Google Shape;195;p38"/>
          <p:cNvSpPr txBox="1"/>
          <p:nvPr/>
        </p:nvSpPr>
        <p:spPr>
          <a:xfrm>
            <a:off x="522550" y="1506725"/>
            <a:ext cx="33855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Descubrimiento.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Estructura.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Limpieza.</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Enriquecimiento.</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Validación.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rPr b="1" lang="en" sz="2100">
                <a:solidFill>
                  <a:srgbClr val="441848"/>
                </a:solidFill>
                <a:latin typeface="Montserrat"/>
                <a:ea typeface="Montserrat"/>
                <a:cs typeface="Montserrat"/>
                <a:sym typeface="Montserrat"/>
              </a:rPr>
              <a:t>Publicación.</a:t>
            </a:r>
            <a:endParaRPr b="1" sz="21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2100">
              <a:solidFill>
                <a:srgbClr val="441848"/>
              </a:solidFill>
              <a:latin typeface="Montserrat"/>
              <a:ea typeface="Montserrat"/>
              <a:cs typeface="Montserrat"/>
              <a:sym typeface="Montserrat"/>
            </a:endParaRPr>
          </a:p>
        </p:txBody>
      </p:sp>
      <p:pic>
        <p:nvPicPr>
          <p:cNvPr id="196" name="Google Shape;196;p38"/>
          <p:cNvPicPr preferRelativeResize="0"/>
          <p:nvPr/>
        </p:nvPicPr>
        <p:blipFill>
          <a:blip r:embed="rId4">
            <a:alphaModFix/>
          </a:blip>
          <a:stretch>
            <a:fillRect/>
          </a:stretch>
        </p:blipFill>
        <p:spPr>
          <a:xfrm>
            <a:off x="3732200" y="905438"/>
            <a:ext cx="5224450" cy="3652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nvSpPr>
        <p:spPr>
          <a:xfrm>
            <a:off x="377100" y="157675"/>
            <a:ext cx="85797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41848"/>
                </a:solidFill>
                <a:latin typeface="Montserrat"/>
                <a:ea typeface="Montserrat"/>
                <a:cs typeface="Montserrat"/>
                <a:sym typeface="Montserrat"/>
              </a:rPr>
              <a:t>Data Wrangling with Python</a:t>
            </a:r>
            <a:endParaRPr sz="3000"/>
          </a:p>
        </p:txBody>
      </p:sp>
      <p:pic>
        <p:nvPicPr>
          <p:cNvPr id="202" name="Google Shape;202;p39"/>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03" name="Google Shape;203;p39"/>
          <p:cNvSpPr txBox="1"/>
          <p:nvPr/>
        </p:nvSpPr>
        <p:spPr>
          <a:xfrm>
            <a:off x="4755600" y="2302800"/>
            <a:ext cx="36765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441848"/>
                </a:solidFill>
                <a:latin typeface="Montserrat"/>
                <a:ea typeface="Montserrat"/>
                <a:cs typeface="Montserrat"/>
                <a:sym typeface="Montserrat"/>
              </a:rPr>
              <a:t>http://bit.ly/mdsai-gdrive</a:t>
            </a:r>
            <a:endParaRPr b="1" sz="2100">
              <a:solidFill>
                <a:srgbClr val="441848"/>
              </a:solidFill>
              <a:highlight>
                <a:srgbClr val="FFFFFF"/>
              </a:highlight>
              <a:latin typeface="Montserrat"/>
              <a:ea typeface="Montserrat"/>
              <a:cs typeface="Montserrat"/>
              <a:sym typeface="Montserrat"/>
            </a:endParaRPr>
          </a:p>
        </p:txBody>
      </p:sp>
      <p:pic>
        <p:nvPicPr>
          <p:cNvPr id="204" name="Google Shape;204;p39"/>
          <p:cNvPicPr preferRelativeResize="0"/>
          <p:nvPr/>
        </p:nvPicPr>
        <p:blipFill>
          <a:blip r:embed="rId4">
            <a:alphaModFix/>
          </a:blip>
          <a:stretch>
            <a:fillRect/>
          </a:stretch>
        </p:blipFill>
        <p:spPr>
          <a:xfrm>
            <a:off x="565447" y="936209"/>
            <a:ext cx="3065401" cy="4022202"/>
          </a:xfrm>
          <a:prstGeom prst="rect">
            <a:avLst/>
          </a:prstGeom>
          <a:noFill/>
          <a:ln>
            <a:noFill/>
          </a:ln>
        </p:spPr>
      </p:pic>
      <p:pic>
        <p:nvPicPr>
          <p:cNvPr id="205" name="Google Shape;205;p39"/>
          <p:cNvPicPr preferRelativeResize="0"/>
          <p:nvPr/>
        </p:nvPicPr>
        <p:blipFill>
          <a:blip r:embed="rId5">
            <a:alphaModFix/>
          </a:blip>
          <a:stretch>
            <a:fillRect/>
          </a:stretch>
        </p:blipFill>
        <p:spPr>
          <a:xfrm>
            <a:off x="514538" y="803075"/>
            <a:ext cx="3167226" cy="41553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0"/>
          <p:cNvSpPr txBox="1"/>
          <p:nvPr/>
        </p:nvSpPr>
        <p:spPr>
          <a:xfrm>
            <a:off x="3810900" y="1984050"/>
            <a:ext cx="4581000" cy="21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41848"/>
                </a:solidFill>
                <a:latin typeface="Montserrat"/>
                <a:ea typeface="Montserrat"/>
                <a:cs typeface="Montserrat"/>
                <a:sym typeface="Montserrat"/>
              </a:rPr>
              <a:t>Data Engineer </a:t>
            </a:r>
            <a:endParaRPr b="1" sz="3600">
              <a:solidFill>
                <a:srgbClr val="441848"/>
              </a:solidFill>
              <a:latin typeface="Montserrat"/>
              <a:ea typeface="Montserrat"/>
              <a:cs typeface="Montserrat"/>
              <a:sym typeface="Montserrat"/>
            </a:endParaRPr>
          </a:p>
          <a:p>
            <a:pPr indent="0" lvl="0" marL="0" rtl="0" algn="l">
              <a:spcBef>
                <a:spcPts val="0"/>
              </a:spcBef>
              <a:spcAft>
                <a:spcPts val="0"/>
              </a:spcAft>
              <a:buNone/>
            </a:pPr>
            <a:r>
              <a:t/>
            </a:r>
            <a:endParaRPr b="1" sz="3600">
              <a:solidFill>
                <a:srgbClr val="441848"/>
              </a:solidFill>
              <a:latin typeface="Montserrat"/>
              <a:ea typeface="Montserrat"/>
              <a:cs typeface="Montserrat"/>
              <a:sym typeface="Montserrat"/>
            </a:endParaRPr>
          </a:p>
        </p:txBody>
      </p:sp>
      <p:pic>
        <p:nvPicPr>
          <p:cNvPr id="211" name="Google Shape;211;p40"/>
          <p:cNvPicPr preferRelativeResize="0"/>
          <p:nvPr/>
        </p:nvPicPr>
        <p:blipFill>
          <a:blip r:embed="rId3">
            <a:alphaModFix/>
          </a:blip>
          <a:stretch>
            <a:fillRect/>
          </a:stretch>
        </p:blipFill>
        <p:spPr>
          <a:xfrm>
            <a:off x="8153775" y="4767850"/>
            <a:ext cx="802874" cy="185675"/>
          </a:xfrm>
          <a:prstGeom prst="rect">
            <a:avLst/>
          </a:prstGeom>
          <a:noFill/>
          <a:ln>
            <a:noFill/>
          </a:ln>
        </p:spPr>
      </p:pic>
      <p:pic>
        <p:nvPicPr>
          <p:cNvPr id="212" name="Google Shape;212;p40"/>
          <p:cNvPicPr preferRelativeResize="0"/>
          <p:nvPr/>
        </p:nvPicPr>
        <p:blipFill>
          <a:blip r:embed="rId4">
            <a:alphaModFix/>
          </a:blip>
          <a:stretch>
            <a:fillRect/>
          </a:stretch>
        </p:blipFill>
        <p:spPr>
          <a:xfrm>
            <a:off x="8153775" y="4767850"/>
            <a:ext cx="802874" cy="185675"/>
          </a:xfrm>
          <a:prstGeom prst="rect">
            <a:avLst/>
          </a:prstGeom>
          <a:noFill/>
          <a:ln>
            <a:noFill/>
          </a:ln>
        </p:spPr>
      </p:pic>
      <p:pic>
        <p:nvPicPr>
          <p:cNvPr id="213" name="Google Shape;213;p40"/>
          <p:cNvPicPr preferRelativeResize="0"/>
          <p:nvPr/>
        </p:nvPicPr>
        <p:blipFill>
          <a:blip r:embed="rId5">
            <a:alphaModFix/>
          </a:blip>
          <a:stretch>
            <a:fillRect/>
          </a:stretch>
        </p:blipFill>
        <p:spPr>
          <a:xfrm>
            <a:off x="-53475" y="0"/>
            <a:ext cx="324256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nvSpPr>
        <p:spPr>
          <a:xfrm>
            <a:off x="209325" y="209475"/>
            <a:ext cx="8672100" cy="11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1848"/>
                </a:solidFill>
                <a:latin typeface="Montserrat"/>
                <a:ea typeface="Montserrat"/>
                <a:cs typeface="Montserrat"/>
                <a:sym typeface="Montserrat"/>
              </a:rPr>
              <a:t>¿Exactamente que es un ingeniero de datos (data engineer)?</a:t>
            </a:r>
            <a:endParaRPr sz="2800">
              <a:solidFill>
                <a:srgbClr val="441848"/>
              </a:solidFill>
            </a:endParaRPr>
          </a:p>
        </p:txBody>
      </p:sp>
      <p:pic>
        <p:nvPicPr>
          <p:cNvPr id="219" name="Google Shape;219;p41"/>
          <p:cNvPicPr preferRelativeResize="0"/>
          <p:nvPr/>
        </p:nvPicPr>
        <p:blipFill>
          <a:blip r:embed="rId3">
            <a:alphaModFix/>
          </a:blip>
          <a:stretch>
            <a:fillRect/>
          </a:stretch>
        </p:blipFill>
        <p:spPr>
          <a:xfrm>
            <a:off x="8153775" y="4767850"/>
            <a:ext cx="802874" cy="185675"/>
          </a:xfrm>
          <a:prstGeom prst="rect">
            <a:avLst/>
          </a:prstGeom>
          <a:noFill/>
          <a:ln>
            <a:noFill/>
          </a:ln>
        </p:spPr>
      </p:pic>
      <p:sp>
        <p:nvSpPr>
          <p:cNvPr id="220" name="Google Shape;220;p41"/>
          <p:cNvSpPr txBox="1"/>
          <p:nvPr/>
        </p:nvSpPr>
        <p:spPr>
          <a:xfrm>
            <a:off x="632175" y="1553275"/>
            <a:ext cx="7826400" cy="327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Montserrat"/>
                <a:ea typeface="Montserrat"/>
                <a:cs typeface="Montserrat"/>
                <a:sym typeface="Montserrat"/>
              </a:rPr>
              <a:t>Rol cuyo trabajo principal es preparar datos para usos analíticos u operativos.</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En este Rol se suele ser responsables de crear Pipelines de datos para reunir información de diferentes sistemas de origen.</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Integran, consolidan y limpian datos y los estructuran para su uso en aplicaciones de análisis.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latin typeface="Montserrat"/>
              <a:ea typeface="Montserrat"/>
              <a:cs typeface="Montserrat"/>
              <a:sym typeface="Montserrat"/>
            </a:endParaRPr>
          </a:p>
          <a:p>
            <a:pPr indent="0" lvl="0" marL="0" rtl="0" algn="l">
              <a:lnSpc>
                <a:spcPct val="115000"/>
              </a:lnSpc>
              <a:spcBef>
                <a:spcPts val="0"/>
              </a:spcBef>
              <a:spcAft>
                <a:spcPts val="0"/>
              </a:spcAft>
              <a:buNone/>
            </a:pPr>
            <a:r>
              <a:rPr lang="en" sz="1600">
                <a:latin typeface="Montserrat"/>
                <a:ea typeface="Montserrat"/>
                <a:cs typeface="Montserrat"/>
                <a:sym typeface="Montserrat"/>
              </a:rPr>
              <a:t>Su objetivo es hacer que los datos sean fácilmente accesibles y optimizar el ecosistema de big data de su organización.</a:t>
            </a:r>
            <a:endParaRPr b="1" sz="16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